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710" r:id="rId5"/>
    <p:sldMasterId id="2147483724" r:id="rId6"/>
  </p:sldMasterIdLst>
  <p:notesMasterIdLst>
    <p:notesMasterId r:id="rId23"/>
  </p:notesMasterIdLst>
  <p:handoutMasterIdLst>
    <p:handoutMasterId r:id="rId24"/>
  </p:handoutMasterIdLst>
  <p:sldIdLst>
    <p:sldId id="353" r:id="rId7"/>
    <p:sldId id="328" r:id="rId8"/>
    <p:sldId id="344" r:id="rId9"/>
    <p:sldId id="346" r:id="rId10"/>
    <p:sldId id="357" r:id="rId11"/>
    <p:sldId id="360" r:id="rId12"/>
    <p:sldId id="347" r:id="rId13"/>
    <p:sldId id="348" r:id="rId14"/>
    <p:sldId id="349" r:id="rId15"/>
    <p:sldId id="358" r:id="rId16"/>
    <p:sldId id="351" r:id="rId17"/>
    <p:sldId id="355" r:id="rId18"/>
    <p:sldId id="356" r:id="rId19"/>
    <p:sldId id="354" r:id="rId20"/>
    <p:sldId id="361" r:id="rId21"/>
    <p:sldId id="345"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54F808-8318-1303-7224-F97F24E9F4C3}" name="Tiffany Phillips" initials="TP" userId="S::tphillips@mffh.org::fd308105-f3eb-4b1e-ae34-0f82dab339f8" providerId="AD"/>
  <p188:author id="{BF1B5350-9EE9-2A22-972C-7493C24DF7FE}" name="Dwayne Proctor" initials="DP" userId="S::dproctor@mffh.org::cdf403d3-25a1-4089-95bf-b939c69fea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lly Crisp" initials="MC" lastIdx="8" clrIdx="0">
    <p:extLst>
      <p:ext uri="{19B8F6BF-5375-455C-9EA6-DF929625EA0E}">
        <p15:presenceInfo xmlns:p15="http://schemas.microsoft.com/office/powerpoint/2012/main" userId="S::mcrisp@mffh.org::efb0612a-1a20-44fc-a806-229ad0553a5f" providerId="AD"/>
      </p:ext>
    </p:extLst>
  </p:cmAuthor>
  <p:cmAuthor id="2" name="Daniel Waxler" initials="DW" lastIdx="4" clrIdx="1">
    <p:extLst>
      <p:ext uri="{19B8F6BF-5375-455C-9EA6-DF929625EA0E}">
        <p15:presenceInfo xmlns:p15="http://schemas.microsoft.com/office/powerpoint/2012/main" userId="S::dwaxler@mffh.org::22379d51-02bf-4deb-8bc8-cc92a3fbc64e" providerId="AD"/>
      </p:ext>
    </p:extLst>
  </p:cmAuthor>
  <p:cmAuthor id="3" name="Jeff Harris" initials="JH" lastIdx="4" clrIdx="2">
    <p:extLst>
      <p:ext uri="{19B8F6BF-5375-455C-9EA6-DF929625EA0E}">
        <p15:presenceInfo xmlns:p15="http://schemas.microsoft.com/office/powerpoint/2012/main" userId="S::jharris@mffh.org::d0391a05-5dc1-4668-8998-cd0101a1cf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BEC9"/>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F52B20-CDCA-48A2-8D33-1B48BAEB9D7A}" v="269" dt="2024-02-06T16:14:32.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2854235-468A-4EB2-A82C-3B6808EF8B65}" type="datetimeFigureOut">
              <a:rPr lang="en-US" smtClean="0"/>
              <a:pPr/>
              <a:t>2/7/2024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ABDEC0B-1FBE-44F1-9462-86DAF2BF17F4}" type="slidenum">
              <a:rPr lang="en-US" smtClean="0"/>
              <a:pPr/>
              <a:t>‹#›</a:t>
            </a:fld>
            <a:endParaRPr lang="en-US"/>
          </a:p>
        </p:txBody>
      </p:sp>
    </p:spTree>
    <p:extLst>
      <p:ext uri="{BB962C8B-B14F-4D97-AF65-F5344CB8AC3E}">
        <p14:creationId xmlns:p14="http://schemas.microsoft.com/office/powerpoint/2010/main" val="928859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9A7EE55-5BDE-4AC6-BD91-1CF3CCF61227}" type="datetimeFigureOut">
              <a:rPr lang="en-US" smtClean="0"/>
              <a:pPr/>
              <a:t>2/7/2024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95DBFB5-C975-4DDF-8F2F-CD520F1D0193}" type="slidenum">
              <a:rPr lang="en-US" smtClean="0"/>
              <a:pPr/>
              <a:t>‹#›</a:t>
            </a:fld>
            <a:endParaRPr lang="en-US"/>
          </a:p>
        </p:txBody>
      </p:sp>
    </p:spTree>
    <p:extLst>
      <p:ext uri="{BB962C8B-B14F-4D97-AF65-F5344CB8AC3E}">
        <p14:creationId xmlns:p14="http://schemas.microsoft.com/office/powerpoint/2010/main" val="2084952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a:cs typeface="Calibri"/>
              </a:rPr>
              <a:t>Welcome everyone, and thanks for that introduction, Michelle. I’m glad we could all come together today to learn from each other. </a:t>
            </a:r>
          </a:p>
          <a:p>
            <a:endParaRPr lang="en-US"/>
          </a:p>
        </p:txBody>
      </p:sp>
      <p:sp>
        <p:nvSpPr>
          <p:cNvPr id="4" name="Slide Number Placeholder 3"/>
          <p:cNvSpPr>
            <a:spLocks noGrp="1"/>
          </p:cNvSpPr>
          <p:nvPr>
            <p:ph type="sldNum" sz="quarter" idx="5"/>
          </p:nvPr>
        </p:nvSpPr>
        <p:spPr/>
        <p:txBody>
          <a:bodyPr/>
          <a:lstStyle/>
          <a:p>
            <a:fld id="{A95DBFB5-C975-4DDF-8F2F-CD520F1D0193}" type="slidenum">
              <a:rPr lang="en-US" smtClean="0"/>
              <a:pPr/>
              <a:t>1</a:t>
            </a:fld>
            <a:endParaRPr lang="en-US"/>
          </a:p>
        </p:txBody>
      </p:sp>
    </p:spTree>
    <p:extLst>
      <p:ext uri="{BB962C8B-B14F-4D97-AF65-F5344CB8AC3E}">
        <p14:creationId xmlns:p14="http://schemas.microsoft.com/office/powerpoint/2010/main" val="367276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housing and health. </a:t>
            </a:r>
          </a:p>
          <a:p>
            <a:r>
              <a:rPr lang="en-US"/>
              <a:t>Over the course of decades, a discriminatory lending practice known as redlining, prevented Black families and other people of color from obtaining mortgages in certain neighborhoods. This decades-old housing policy has had a lasting effect on American society. Today, those same neighborhoods have higher rates of poverty, poorer health outcomes, and lower life expectancy. </a:t>
            </a:r>
            <a:endParaRPr lang="en-US">
              <a:cs typeface="Calibri"/>
            </a:endParaRPr>
          </a:p>
          <a:p>
            <a:endParaRPr lang="en-US">
              <a:cs typeface="Calibri"/>
            </a:endParaRPr>
          </a:p>
          <a:p>
            <a:r>
              <a:rPr lang="en-US"/>
              <a:t>Source – For Sake of All Report, which MFH Supported- https://cpb-us-w2.wpmucdn.com/sites.wustl.edu/dist/3/1454/files/2018/06/FSOA_report_2-17zd1xm.pdf.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95DBFB5-C975-4DDF-8F2F-CD520F1D0193}" type="slidenum">
              <a:rPr lang="en-US" smtClean="0"/>
              <a:pPr/>
              <a:t>10</a:t>
            </a:fld>
            <a:endParaRPr lang="en-US"/>
          </a:p>
        </p:txBody>
      </p:sp>
    </p:spTree>
    <p:extLst>
      <p:ext uri="{BB962C8B-B14F-4D97-AF65-F5344CB8AC3E}">
        <p14:creationId xmlns:p14="http://schemas.microsoft.com/office/powerpoint/2010/main" val="4161112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People living in historically redlined communities have a significant reduction in their expected life span. </a:t>
            </a:r>
          </a:p>
        </p:txBody>
      </p:sp>
      <p:sp>
        <p:nvSpPr>
          <p:cNvPr id="4" name="Slide Number Placeholder 3"/>
          <p:cNvSpPr>
            <a:spLocks noGrp="1"/>
          </p:cNvSpPr>
          <p:nvPr>
            <p:ph type="sldNum" sz="quarter" idx="5"/>
          </p:nvPr>
        </p:nvSpPr>
        <p:spPr/>
        <p:txBody>
          <a:bodyPr/>
          <a:lstStyle/>
          <a:p>
            <a:fld id="{A95DBFB5-C975-4DDF-8F2F-CD520F1D0193}" type="slidenum">
              <a:rPr lang="en-US" smtClean="0"/>
              <a:pPr/>
              <a:t>11</a:t>
            </a:fld>
            <a:endParaRPr lang="en-US"/>
          </a:p>
        </p:txBody>
      </p:sp>
    </p:spTree>
    <p:extLst>
      <p:ext uri="{BB962C8B-B14F-4D97-AF65-F5344CB8AC3E}">
        <p14:creationId xmlns:p14="http://schemas.microsoft.com/office/powerpoint/2010/main" val="409718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6944" y="4636580"/>
            <a:ext cx="7290816" cy="4904463"/>
          </a:xfrm>
        </p:spPr>
        <p:txBody>
          <a:bodyPr/>
          <a:lstStyle/>
          <a:p>
            <a:r>
              <a:rPr lang="en-US">
                <a:cs typeface="Calibri"/>
              </a:rPr>
              <a:t>Health equity is a phrase we hear a lot. As a former academic, I MUST make sure we’re on the same page for our discussions throughout the day.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95DBFB5-C975-4DDF-8F2F-CD520F1D0193}" type="slidenum">
              <a:rPr lang="en-US" smtClean="0"/>
              <a:pPr/>
              <a:t>16</a:t>
            </a:fld>
            <a:endParaRPr lang="en-US"/>
          </a:p>
        </p:txBody>
      </p:sp>
    </p:spTree>
    <p:extLst>
      <p:ext uri="{BB962C8B-B14F-4D97-AF65-F5344CB8AC3E}">
        <p14:creationId xmlns:p14="http://schemas.microsoft.com/office/powerpoint/2010/main" val="55495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you can see, convening and knowledge sharing are two ways the Foundation works with community partners to make health equity a reality for all Missourians.</a:t>
            </a:r>
          </a:p>
        </p:txBody>
      </p:sp>
      <p:sp>
        <p:nvSpPr>
          <p:cNvPr id="4" name="Slide Number Placeholder 3"/>
          <p:cNvSpPr>
            <a:spLocks noGrp="1"/>
          </p:cNvSpPr>
          <p:nvPr>
            <p:ph type="sldNum" sz="quarter" idx="5"/>
          </p:nvPr>
        </p:nvSpPr>
        <p:spPr/>
        <p:txBody>
          <a:bodyPr/>
          <a:lstStyle/>
          <a:p>
            <a:fld id="{A95DBFB5-C975-4DDF-8F2F-CD520F1D0193}" type="slidenum">
              <a:rPr lang="en-US" smtClean="0"/>
              <a:pPr/>
              <a:t>2</a:t>
            </a:fld>
            <a:endParaRPr lang="en-US"/>
          </a:p>
        </p:txBody>
      </p:sp>
    </p:spTree>
    <p:extLst>
      <p:ext uri="{BB962C8B-B14F-4D97-AF65-F5344CB8AC3E}">
        <p14:creationId xmlns:p14="http://schemas.microsoft.com/office/powerpoint/2010/main" val="366326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recently updated mission statement reflects that commitment. </a:t>
            </a:r>
          </a:p>
        </p:txBody>
      </p:sp>
      <p:sp>
        <p:nvSpPr>
          <p:cNvPr id="4" name="Slide Number Placeholder 3"/>
          <p:cNvSpPr>
            <a:spLocks noGrp="1"/>
          </p:cNvSpPr>
          <p:nvPr>
            <p:ph type="sldNum" sz="quarter" idx="5"/>
          </p:nvPr>
        </p:nvSpPr>
        <p:spPr/>
        <p:txBody>
          <a:bodyPr/>
          <a:lstStyle/>
          <a:p>
            <a:fld id="{A95DBFB5-C975-4DDF-8F2F-CD520F1D0193}" type="slidenum">
              <a:rPr lang="en-US" smtClean="0"/>
              <a:pPr/>
              <a:t>3</a:t>
            </a:fld>
            <a:endParaRPr lang="en-US"/>
          </a:p>
        </p:txBody>
      </p:sp>
    </p:spTree>
    <p:extLst>
      <p:ext uri="{BB962C8B-B14F-4D97-AF65-F5344CB8AC3E}">
        <p14:creationId xmlns:p14="http://schemas.microsoft.com/office/powerpoint/2010/main" val="2815675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our working definition. We have an expansive approach in defining what impacts the physical, emotional, and mental health of Missourians. When health outcomes cannot be accurately predicted by racial or geographic indicators – especially indicators created and upheld by systemic and structural racism – then we’ll know we’re on the right track. </a:t>
            </a:r>
          </a:p>
        </p:txBody>
      </p:sp>
      <p:sp>
        <p:nvSpPr>
          <p:cNvPr id="4" name="Slide Number Placeholder 3"/>
          <p:cNvSpPr>
            <a:spLocks noGrp="1"/>
          </p:cNvSpPr>
          <p:nvPr>
            <p:ph type="sldNum" sz="quarter" idx="5"/>
          </p:nvPr>
        </p:nvSpPr>
        <p:spPr/>
        <p:txBody>
          <a:bodyPr/>
          <a:lstStyle/>
          <a:p>
            <a:fld id="{A95DBFB5-C975-4DDF-8F2F-CD520F1D0193}" type="slidenum">
              <a:rPr lang="en-US" smtClean="0"/>
              <a:pPr/>
              <a:t>4</a:t>
            </a:fld>
            <a:endParaRPr lang="en-US"/>
          </a:p>
        </p:txBody>
      </p:sp>
    </p:spTree>
    <p:extLst>
      <p:ext uri="{BB962C8B-B14F-4D97-AF65-F5344CB8AC3E}">
        <p14:creationId xmlns:p14="http://schemas.microsoft.com/office/powerpoint/2010/main" val="1377701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6944" y="4636580"/>
            <a:ext cx="7290816" cy="4904463"/>
          </a:xfrm>
        </p:spPr>
        <p:txBody>
          <a:bodyPr/>
          <a:lstStyle/>
          <a:p>
            <a:r>
              <a:rPr lang="en-US">
                <a:cs typeface="Calibri"/>
              </a:rPr>
              <a:t>Health equity is a phrase we hear a lot. As a former academic, I MUST make sure we’re on the same page for our discussions throughout the day.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95DBFB5-C975-4DDF-8F2F-CD520F1D0193}" type="slidenum">
              <a:rPr lang="en-US" smtClean="0"/>
              <a:pPr/>
              <a:t>5</a:t>
            </a:fld>
            <a:endParaRPr lang="en-US"/>
          </a:p>
        </p:txBody>
      </p:sp>
    </p:spTree>
    <p:extLst>
      <p:ext uri="{BB962C8B-B14F-4D97-AF65-F5344CB8AC3E}">
        <p14:creationId xmlns:p14="http://schemas.microsoft.com/office/powerpoint/2010/main" val="3673831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Intersectional Equity,” a term coined by </a:t>
            </a:r>
            <a:r>
              <a:rPr lang="en-US" err="1"/>
              <a:t>Kimberlé</a:t>
            </a:r>
            <a:r>
              <a:rPr lang="en-US"/>
              <a:t> Crenshaw of the African American Policy Forum, asserts that Black, Indigenous, and people of color (BIPOC) </a:t>
            </a:r>
            <a:r>
              <a:rPr lang="en-US" b="1"/>
              <a:t>are often disadvantaged by multiple and interconnected sources of oppression that compound historical patterns of exclusion</a:t>
            </a:r>
            <a:r>
              <a:rPr lang="en-US"/>
              <a:t>.</a:t>
            </a:r>
          </a:p>
          <a:p>
            <a:endParaRPr lang="en-US">
              <a:cs typeface="Calibri"/>
            </a:endParaRPr>
          </a:p>
          <a:p>
            <a:r>
              <a:rPr lang="en-US">
                <a:cs typeface="Calibri"/>
              </a:rPr>
              <a:t>We understand that these concepts and terms are not new for you. You're working with </a:t>
            </a:r>
            <a:r>
              <a:rPr lang="en-US" err="1">
                <a:cs typeface="Calibri"/>
              </a:rPr>
              <a:t>colleauges</a:t>
            </a:r>
            <a:r>
              <a:rPr lang="en-US">
                <a:cs typeface="Calibri"/>
              </a:rPr>
              <a:t> in this building every day to try and address health equity and move the needle in a systemic manner. For example, </a:t>
            </a:r>
          </a:p>
          <a:p>
            <a:endParaRPr lang="en-US"/>
          </a:p>
          <a:p>
            <a:r>
              <a:rPr lang="en-US">
                <a:cs typeface="Calibri"/>
              </a:rPr>
              <a:t>Pre and Post-exposure </a:t>
            </a:r>
            <a:r>
              <a:rPr lang="en-US" err="1">
                <a:cs typeface="Calibri"/>
              </a:rPr>
              <a:t>Prohylaxis</a:t>
            </a:r>
            <a:r>
              <a:rPr lang="en-US">
                <a:cs typeface="Calibri"/>
              </a:rPr>
              <a:t> (PREP) access legislation that was passed last year to allow pharmacists</a:t>
            </a:r>
            <a:r>
              <a:rPr lang="en-US"/>
              <a:t> to dispense pre- and post-exposure medication for HIV prevention without a prescription. We know HIV rates disproportionately affect Black/African American and Hispanic/Latino populations as well as the LGBTQ community. </a:t>
            </a:r>
            <a:endParaRPr lang="en-US">
              <a:cs typeface="Calibri"/>
            </a:endParaRPr>
          </a:p>
          <a:p>
            <a:endParaRPr lang="en-US"/>
          </a:p>
          <a:p>
            <a:r>
              <a:rPr lang="en-US">
                <a:cs typeface="Calibri"/>
              </a:rPr>
              <a:t>Work to invest state funding into harm reduction strategies like medication assisted treatment, both in and out of prison, and change the narrative on syringe service programs/needle exchanges are huge wins, even if they're still in progress.</a:t>
            </a:r>
            <a:r>
              <a:rPr lang="en-US"/>
              <a:t> This helps to ensure we can  divert resources from incarceration to prevention and diversion, especially in areas that already disproportionately impact communities represented in this slide.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95DBFB5-C975-4DDF-8F2F-CD520F1D0193}" type="slidenum">
              <a:rPr lang="en-US" smtClean="0"/>
              <a:pPr/>
              <a:t>6</a:t>
            </a:fld>
            <a:endParaRPr lang="en-US"/>
          </a:p>
        </p:txBody>
      </p:sp>
    </p:spTree>
    <p:extLst>
      <p:ext uri="{BB962C8B-B14F-4D97-AF65-F5344CB8AC3E}">
        <p14:creationId xmlns:p14="http://schemas.microsoft.com/office/powerpoint/2010/main" val="148266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04042"/>
                </a:solidFill>
                <a:effectLst/>
                <a:latin typeface="Roboto" panose="02000000000000000000" pitchFamily="2" charset="0"/>
              </a:rPr>
              <a:t>Systemic and structural racism are forms of racism that are pervasively and deeply embedded in systems, laws, written or unwritten policies, and entrenched practices and beliefs that produce, condone, and perpetuate widespread unfair treatment and oppression of people of color, with adverse health consequences. Even when policies or laws are stricken from the books, the consequences reverberate in people’s lives. It’s on all of us to redress those harms.</a:t>
            </a:r>
            <a:endParaRPr lang="en-US"/>
          </a:p>
        </p:txBody>
      </p:sp>
      <p:sp>
        <p:nvSpPr>
          <p:cNvPr id="4" name="Slide Number Placeholder 3"/>
          <p:cNvSpPr>
            <a:spLocks noGrp="1"/>
          </p:cNvSpPr>
          <p:nvPr>
            <p:ph type="sldNum" sz="quarter" idx="5"/>
          </p:nvPr>
        </p:nvSpPr>
        <p:spPr/>
        <p:txBody>
          <a:bodyPr/>
          <a:lstStyle/>
          <a:p>
            <a:fld id="{A95DBFB5-C975-4DDF-8F2F-CD520F1D0193}" type="slidenum">
              <a:rPr lang="en-US" smtClean="0"/>
              <a:pPr/>
              <a:t>7</a:t>
            </a:fld>
            <a:endParaRPr lang="en-US"/>
          </a:p>
        </p:txBody>
      </p:sp>
    </p:spTree>
    <p:extLst>
      <p:ext uri="{BB962C8B-B14F-4D97-AF65-F5344CB8AC3E}">
        <p14:creationId xmlns:p14="http://schemas.microsoft.com/office/powerpoint/2010/main" val="1526548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5DBFB5-C975-4DDF-8F2F-CD520F1D0193}" type="slidenum">
              <a:rPr lang="en-US" smtClean="0"/>
              <a:pPr/>
              <a:t>8</a:t>
            </a:fld>
            <a:endParaRPr lang="en-US"/>
          </a:p>
        </p:txBody>
      </p:sp>
    </p:spTree>
    <p:extLst>
      <p:ext uri="{BB962C8B-B14F-4D97-AF65-F5344CB8AC3E}">
        <p14:creationId xmlns:p14="http://schemas.microsoft.com/office/powerpoint/2010/main" val="3495467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Neighborhoods they deemed "best" and safe investments were given a grade of A and colored green. Those that were deemed "hazardous" were given a grade of "D" and colored red.</a:t>
            </a:r>
          </a:p>
          <a:p>
            <a:endParaRPr lang="en-US"/>
          </a:p>
          <a:p>
            <a:r>
              <a:rPr lang="en-US"/>
              <a:t>If residents were African Americans or, to a lesser extent, immigrants or Jews, HOLC deemed them a threat to the stability of home values and described their presence as an "infiltration.“</a:t>
            </a:r>
          </a:p>
          <a:p>
            <a:endParaRPr lang="en-US"/>
          </a:p>
          <a:p>
            <a:r>
              <a:rPr lang="en-US"/>
              <a:t>J.D. and Ethel Shelley bought a house in The Ville neighborhood and challenged its restrictive racial covenant, winning their case in the U.S. Supreme Court in 1948. The Fair Housing Act of 1968 made racial covenants not only unenforceable but illegal.</a:t>
            </a:r>
          </a:p>
          <a:p>
            <a:endParaRPr lang="en-US"/>
          </a:p>
          <a:p>
            <a:r>
              <a:rPr lang="en-US"/>
              <a:t>Multiple studies show that redlining’s harmful legacy has left nonwhite communities struggling with air pollution, reproductive health disorders, and a lower life expectancy more than 50 years later.</a:t>
            </a:r>
          </a:p>
        </p:txBody>
      </p:sp>
      <p:sp>
        <p:nvSpPr>
          <p:cNvPr id="4" name="Slide Number Placeholder 3"/>
          <p:cNvSpPr>
            <a:spLocks noGrp="1"/>
          </p:cNvSpPr>
          <p:nvPr>
            <p:ph type="sldNum" sz="quarter" idx="5"/>
          </p:nvPr>
        </p:nvSpPr>
        <p:spPr/>
        <p:txBody>
          <a:bodyPr/>
          <a:lstStyle/>
          <a:p>
            <a:fld id="{A95DBFB5-C975-4DDF-8F2F-CD520F1D0193}" type="slidenum">
              <a:rPr lang="en-US" smtClean="0"/>
              <a:pPr/>
              <a:t>9</a:t>
            </a:fld>
            <a:endParaRPr lang="en-US"/>
          </a:p>
        </p:txBody>
      </p:sp>
    </p:spTree>
    <p:extLst>
      <p:ext uri="{BB962C8B-B14F-4D97-AF65-F5344CB8AC3E}">
        <p14:creationId xmlns:p14="http://schemas.microsoft.com/office/powerpoint/2010/main" val="2884212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51989" y="2373505"/>
            <a:ext cx="6672072" cy="1984248"/>
          </a:xfrm>
          <a:prstGeom prst="rect">
            <a:avLst/>
          </a:prstGeom>
        </p:spPr>
      </p:pic>
    </p:spTree>
    <p:extLst>
      <p:ext uri="{BB962C8B-B14F-4D97-AF65-F5344CB8AC3E}">
        <p14:creationId xmlns:p14="http://schemas.microsoft.com/office/powerpoint/2010/main" val="176439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9"/>
          <p:cNvSpPr>
            <a:spLocks noGrp="1"/>
          </p:cNvSpPr>
          <p:nvPr>
            <p:ph type="body" sz="quarter" idx="12" hasCustomPrompt="1"/>
          </p:nvPr>
        </p:nvSpPr>
        <p:spPr>
          <a:xfrm>
            <a:off x="3376246" y="5223862"/>
            <a:ext cx="7988941" cy="445419"/>
          </a:xfrm>
          <a:prstGeom prst="rect">
            <a:avLst/>
          </a:prstGeom>
        </p:spPr>
        <p:txBody>
          <a:bodyPr/>
          <a:lstStyle>
            <a:lvl1pPr marL="0" indent="0">
              <a:buNone/>
              <a:defRPr sz="2200" baseline="0">
                <a:solidFill>
                  <a:srgbClr val="454545"/>
                </a:solidFill>
              </a:defRPr>
            </a:lvl1pPr>
            <a:lvl2pPr marL="457200" indent="0">
              <a:buNone/>
              <a:defRPr sz="2000">
                <a:solidFill>
                  <a:schemeClr val="tx1">
                    <a:lumMod val="75000"/>
                    <a:lumOff val="25000"/>
                  </a:schemeClr>
                </a:solidFill>
              </a:defRPr>
            </a:lvl2pPr>
            <a:lvl3pPr marL="914400" indent="0">
              <a:buNone/>
              <a:defRPr sz="20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2000">
                <a:solidFill>
                  <a:schemeClr val="tx1">
                    <a:lumMod val="75000"/>
                    <a:lumOff val="25000"/>
                  </a:schemeClr>
                </a:solidFill>
              </a:defRPr>
            </a:lvl5pPr>
          </a:lstStyle>
          <a:p>
            <a:pPr lvl="0"/>
            <a:r>
              <a:rPr lang="en-US"/>
              <a:t>Additional info (presenter/committee name, date, location)</a:t>
            </a:r>
          </a:p>
        </p:txBody>
      </p:sp>
      <p:sp>
        <p:nvSpPr>
          <p:cNvPr id="6" name="Text Placeholder 4"/>
          <p:cNvSpPr>
            <a:spLocks noGrp="1"/>
          </p:cNvSpPr>
          <p:nvPr>
            <p:ph type="body" sz="quarter" idx="10" hasCustomPrompt="1"/>
          </p:nvPr>
        </p:nvSpPr>
        <p:spPr>
          <a:xfrm>
            <a:off x="3376247" y="4251194"/>
            <a:ext cx="7988940" cy="735834"/>
          </a:xfrm>
          <a:prstGeom prst="rect">
            <a:avLst/>
          </a:prstGeom>
        </p:spPr>
        <p:txBody>
          <a:bodyPr/>
          <a:lstStyle>
            <a:lvl1pPr marL="0" indent="0">
              <a:buNone/>
              <a:defRPr sz="3600" b="1" baseline="0">
                <a:solidFill>
                  <a:schemeClr val="bg1"/>
                </a:solidFill>
                <a:latin typeface="Trebuchet MS" panose="020B0603020202020204" pitchFamily="34" charset="0"/>
              </a:defRPr>
            </a:lvl1pPr>
          </a:lstStyle>
          <a:p>
            <a:pPr lvl="0"/>
            <a:r>
              <a:rPr lang="en-US"/>
              <a:t>Insert title</a:t>
            </a:r>
          </a:p>
        </p:txBody>
      </p:sp>
    </p:spTree>
    <p:extLst>
      <p:ext uri="{BB962C8B-B14F-4D97-AF65-F5344CB8AC3E}">
        <p14:creationId xmlns:p14="http://schemas.microsoft.com/office/powerpoint/2010/main" val="3691006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3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2" hasCustomPrompt="1"/>
          </p:nvPr>
        </p:nvSpPr>
        <p:spPr>
          <a:xfrm>
            <a:off x="3376246" y="5223862"/>
            <a:ext cx="7988941" cy="445419"/>
          </a:xfrm>
          <a:prstGeom prst="rect">
            <a:avLst/>
          </a:prstGeom>
        </p:spPr>
        <p:txBody>
          <a:bodyPr/>
          <a:lstStyle>
            <a:lvl1pPr marL="0" indent="0">
              <a:buNone/>
              <a:defRPr sz="2200" baseline="0">
                <a:solidFill>
                  <a:srgbClr val="454545"/>
                </a:solidFill>
              </a:defRPr>
            </a:lvl1pPr>
            <a:lvl2pPr marL="457200" indent="0">
              <a:buNone/>
              <a:defRPr sz="2000">
                <a:solidFill>
                  <a:schemeClr val="tx1">
                    <a:lumMod val="75000"/>
                    <a:lumOff val="25000"/>
                  </a:schemeClr>
                </a:solidFill>
              </a:defRPr>
            </a:lvl2pPr>
            <a:lvl3pPr marL="914400" indent="0">
              <a:buNone/>
              <a:defRPr sz="20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2000">
                <a:solidFill>
                  <a:schemeClr val="tx1">
                    <a:lumMod val="75000"/>
                    <a:lumOff val="25000"/>
                  </a:schemeClr>
                </a:solidFill>
              </a:defRPr>
            </a:lvl5pPr>
          </a:lstStyle>
          <a:p>
            <a:pPr lvl="0"/>
            <a:r>
              <a:rPr lang="en-US"/>
              <a:t>Additional info (presenter/committee name, date, location)</a:t>
            </a:r>
          </a:p>
        </p:txBody>
      </p:sp>
      <p:sp>
        <p:nvSpPr>
          <p:cNvPr id="5" name="Text Placeholder 4"/>
          <p:cNvSpPr>
            <a:spLocks noGrp="1"/>
          </p:cNvSpPr>
          <p:nvPr>
            <p:ph type="body" sz="quarter" idx="10" hasCustomPrompt="1"/>
          </p:nvPr>
        </p:nvSpPr>
        <p:spPr>
          <a:xfrm>
            <a:off x="3376247" y="4251194"/>
            <a:ext cx="7988940" cy="735834"/>
          </a:xfrm>
          <a:prstGeom prst="rect">
            <a:avLst/>
          </a:prstGeom>
        </p:spPr>
        <p:txBody>
          <a:bodyPr/>
          <a:lstStyle>
            <a:lvl1pPr marL="0" indent="0">
              <a:buNone/>
              <a:defRPr sz="3600" b="1" baseline="0">
                <a:solidFill>
                  <a:schemeClr val="bg1"/>
                </a:solidFill>
                <a:latin typeface="Trebuchet MS" panose="020B0603020202020204" pitchFamily="34" charset="0"/>
              </a:defRPr>
            </a:lvl1pPr>
          </a:lstStyle>
          <a:p>
            <a:pPr lvl="0"/>
            <a:r>
              <a:rPr lang="en-US"/>
              <a:t>Insert title</a:t>
            </a:r>
          </a:p>
        </p:txBody>
      </p:sp>
    </p:spTree>
    <p:extLst>
      <p:ext uri="{BB962C8B-B14F-4D97-AF65-F5344CB8AC3E}">
        <p14:creationId xmlns:p14="http://schemas.microsoft.com/office/powerpoint/2010/main" val="2856227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asic">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43108"/>
            <a:ext cx="10972800" cy="639762"/>
          </a:xfrm>
          <a:prstGeom prst="rect">
            <a:avLst/>
          </a:prstGeom>
        </p:spPr>
        <p:txBody>
          <a:bodyPr/>
          <a:lstStyle>
            <a:lvl1pPr algn="l">
              <a:defRPr sz="3600" b="1" baseline="0">
                <a:solidFill>
                  <a:srgbClr val="59BEC9"/>
                </a:solidFill>
              </a:defRPr>
            </a:lvl1pPr>
          </a:lstStyle>
          <a:p>
            <a:r>
              <a:rPr lang="en-US"/>
              <a:t>Insert Title</a:t>
            </a:r>
          </a:p>
        </p:txBody>
      </p:sp>
      <p:sp>
        <p:nvSpPr>
          <p:cNvPr id="3" name="Content Placeholder 2"/>
          <p:cNvSpPr>
            <a:spLocks noGrp="1"/>
          </p:cNvSpPr>
          <p:nvPr>
            <p:ph idx="1" hasCustomPrompt="1"/>
          </p:nvPr>
        </p:nvSpPr>
        <p:spPr>
          <a:xfrm>
            <a:off x="609600" y="1322425"/>
            <a:ext cx="10972800" cy="4525963"/>
          </a:xfrm>
          <a:prstGeom prst="rect">
            <a:avLst/>
          </a:prstGeom>
        </p:spPr>
        <p:txBody>
          <a:bodyPr/>
          <a:lstStyle>
            <a:lvl1pPr marL="182880" indent="-182880">
              <a:spcBef>
                <a:spcPts val="0"/>
              </a:spcBef>
              <a:spcAft>
                <a:spcPts val="600"/>
              </a:spcAft>
              <a:buClr>
                <a:srgbClr val="59BEC9"/>
              </a:buClr>
              <a:defRPr sz="2400">
                <a:solidFill>
                  <a:srgbClr val="454545"/>
                </a:solidFill>
              </a:defRPr>
            </a:lvl1pPr>
            <a:lvl2pPr marL="461963" indent="-290513">
              <a:spcBef>
                <a:spcPts val="0"/>
              </a:spcBef>
              <a:spcAft>
                <a:spcPts val="600"/>
              </a:spcAft>
              <a:defRPr sz="2400">
                <a:solidFill>
                  <a:srgbClr val="454545"/>
                </a:solidFill>
              </a:defRPr>
            </a:lvl2pPr>
            <a:lvl3pPr marL="631825" indent="-169863">
              <a:spcBef>
                <a:spcPts val="0"/>
              </a:spcBef>
              <a:spcAft>
                <a:spcPts val="600"/>
              </a:spcAft>
              <a:defRPr sz="1800">
                <a:solidFill>
                  <a:srgbClr val="454545"/>
                </a:solidFill>
              </a:defRPr>
            </a:lvl3pPr>
            <a:lvl4pPr>
              <a:defRPr sz="2400">
                <a:solidFill>
                  <a:schemeClr val="tx1">
                    <a:lumMod val="65000"/>
                    <a:lumOff val="35000"/>
                  </a:schemeClr>
                </a:solidFill>
              </a:defRPr>
            </a:lvl4pPr>
            <a:lvl5pPr>
              <a:defRPr sz="2400">
                <a:solidFill>
                  <a:schemeClr val="tx1">
                    <a:lumMod val="65000"/>
                    <a:lumOff val="35000"/>
                  </a:schemeClr>
                </a:solidFill>
              </a:defRPr>
            </a:lvl5pPr>
            <a:lvl6pPr>
              <a:defRPr>
                <a:solidFill>
                  <a:schemeClr val="tx1">
                    <a:lumMod val="65000"/>
                    <a:lumOff val="35000"/>
                  </a:schemeClr>
                </a:solidFill>
              </a:defRPr>
            </a:lvl6pPr>
            <a:lvl7pPr>
              <a:defRPr>
                <a:solidFill>
                  <a:schemeClr val="tx1">
                    <a:lumMod val="65000"/>
                    <a:lumOff val="35000"/>
                  </a:schemeClr>
                </a:solidFill>
              </a:defRPr>
            </a:lvl7pPr>
          </a:lstStyle>
          <a:p>
            <a:r>
              <a:rPr lang="en-US"/>
              <a:t>Main bullet</a:t>
            </a:r>
          </a:p>
          <a:p>
            <a:pPr lvl="1"/>
            <a:r>
              <a:rPr lang="en-US"/>
              <a:t>Second bullet</a:t>
            </a:r>
          </a:p>
          <a:p>
            <a:pPr lvl="2"/>
            <a:r>
              <a:rPr lang="en-US"/>
              <a:t>Third bullet</a:t>
            </a:r>
          </a:p>
          <a:p>
            <a:r>
              <a:rPr lang="en-US"/>
              <a:t>“Shift + Tab” to return to main bullet</a:t>
            </a:r>
          </a:p>
          <a:p>
            <a:r>
              <a:rPr lang="en-US"/>
              <a:t>Try to keep each slide at three bullets or less</a:t>
            </a:r>
          </a:p>
          <a:p>
            <a:endParaRPr lang="en-US"/>
          </a:p>
          <a:p>
            <a:pPr lvl="2"/>
            <a:endParaRPr lang="en-US"/>
          </a:p>
        </p:txBody>
      </p:sp>
    </p:spTree>
    <p:extLst>
      <p:ext uri="{BB962C8B-B14F-4D97-AF65-F5344CB8AC3E}">
        <p14:creationId xmlns:p14="http://schemas.microsoft.com/office/powerpoint/2010/main" val="1076658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Basic Two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43109"/>
            <a:ext cx="10972800" cy="534659"/>
          </a:xfrm>
          <a:prstGeom prst="rect">
            <a:avLst/>
          </a:prstGeom>
        </p:spPr>
        <p:txBody>
          <a:bodyPr/>
          <a:lstStyle>
            <a:lvl1pPr algn="l">
              <a:defRPr sz="3600" b="1">
                <a:solidFill>
                  <a:srgbClr val="59BEC9"/>
                </a:solidFill>
              </a:defRPr>
            </a:lvl1pPr>
          </a:lstStyle>
          <a:p>
            <a:r>
              <a:rPr lang="en-US"/>
              <a:t>Insert Title</a:t>
            </a:r>
          </a:p>
        </p:txBody>
      </p:sp>
      <p:sp>
        <p:nvSpPr>
          <p:cNvPr id="3" name="Content Placeholder 2"/>
          <p:cNvSpPr>
            <a:spLocks noGrp="1"/>
          </p:cNvSpPr>
          <p:nvPr>
            <p:ph sz="half" idx="1" hasCustomPrompt="1"/>
          </p:nvPr>
        </p:nvSpPr>
        <p:spPr>
          <a:xfrm>
            <a:off x="609600" y="1322425"/>
            <a:ext cx="5384800" cy="4525963"/>
          </a:xfrm>
          <a:prstGeom prst="rect">
            <a:avLst/>
          </a:prstGeom>
        </p:spPr>
        <p:txBody>
          <a:bodyPr/>
          <a:lstStyle>
            <a:lvl1pPr marL="182880" indent="-182880">
              <a:spcBef>
                <a:spcPts val="0"/>
              </a:spcBef>
              <a:spcAft>
                <a:spcPts val="600"/>
              </a:spcAft>
              <a:buClr>
                <a:srgbClr val="59BEC9"/>
              </a:buClr>
              <a:defRPr sz="2400">
                <a:solidFill>
                  <a:srgbClr val="454545"/>
                </a:solidFill>
              </a:defRPr>
            </a:lvl1pPr>
            <a:lvl2pPr marL="466344" indent="-292608">
              <a:spcBef>
                <a:spcPts val="0"/>
              </a:spcBef>
              <a:spcAft>
                <a:spcPts val="600"/>
              </a:spcAft>
              <a:defRPr sz="2400">
                <a:solidFill>
                  <a:srgbClr val="454545"/>
                </a:solidFill>
              </a:defRPr>
            </a:lvl2pPr>
            <a:lvl3pPr marL="630936" indent="-173736">
              <a:spcBef>
                <a:spcPts val="0"/>
              </a:spcBef>
              <a:spcAft>
                <a:spcPts val="600"/>
              </a:spcAft>
              <a:defRPr sz="1800">
                <a:solidFill>
                  <a:srgbClr val="454545"/>
                </a:solidFill>
              </a:defRPr>
            </a:lvl3pPr>
            <a:lvl4pPr>
              <a:defRPr sz="2400">
                <a:solidFill>
                  <a:schemeClr val="tx1">
                    <a:lumMod val="65000"/>
                    <a:lumOff val="35000"/>
                  </a:schemeClr>
                </a:solidFill>
              </a:defRPr>
            </a:lvl4pPr>
            <a:lvl5pPr>
              <a:defRPr sz="2400">
                <a:solidFill>
                  <a:schemeClr val="tx1">
                    <a:lumMod val="65000"/>
                    <a:lumOff val="35000"/>
                  </a:schemeClr>
                </a:solidFill>
              </a:defRPr>
            </a:lvl5pPr>
            <a:lvl6pPr>
              <a:defRPr sz="1800">
                <a:solidFill>
                  <a:schemeClr val="tx1">
                    <a:lumMod val="65000"/>
                    <a:lumOff val="35000"/>
                  </a:schemeClr>
                </a:solidFill>
              </a:defRPr>
            </a:lvl6pPr>
            <a:lvl7pPr>
              <a:defRPr sz="1800">
                <a:solidFill>
                  <a:schemeClr val="tx1">
                    <a:lumMod val="65000"/>
                    <a:lumOff val="35000"/>
                  </a:schemeClr>
                </a:solidFill>
              </a:defRPr>
            </a:lvl7pPr>
            <a:lvl8pPr>
              <a:defRPr sz="1800"/>
            </a:lvl8pPr>
            <a:lvl9pPr marL="3657600" indent="0">
              <a:buNone/>
              <a:defRPr sz="1800"/>
            </a:lvl9pPr>
          </a:lstStyle>
          <a:p>
            <a:r>
              <a:rPr lang="en-US"/>
              <a:t>Main bullet</a:t>
            </a:r>
          </a:p>
          <a:p>
            <a:pPr lvl="1"/>
            <a:r>
              <a:rPr lang="en-US"/>
              <a:t>Second bullet</a:t>
            </a:r>
          </a:p>
          <a:p>
            <a:pPr lvl="2"/>
            <a:r>
              <a:rPr lang="en-US"/>
              <a:t>Third bullet</a:t>
            </a:r>
          </a:p>
          <a:p>
            <a:r>
              <a:rPr lang="en-US"/>
              <a:t>“Shift + Tab” to return to main bullet</a:t>
            </a:r>
          </a:p>
          <a:p>
            <a:r>
              <a:rPr lang="en-US"/>
              <a:t>Try to keep each slide at three bullets or less</a:t>
            </a:r>
          </a:p>
          <a:p>
            <a:endParaRPr lang="en-US"/>
          </a:p>
          <a:p>
            <a:pPr lvl="2"/>
            <a:endParaRPr lang="en-US"/>
          </a:p>
        </p:txBody>
      </p:sp>
      <p:sp>
        <p:nvSpPr>
          <p:cNvPr id="4" name="Content Placeholder 3"/>
          <p:cNvSpPr>
            <a:spLocks noGrp="1"/>
          </p:cNvSpPr>
          <p:nvPr>
            <p:ph sz="half" idx="2" hasCustomPrompt="1"/>
          </p:nvPr>
        </p:nvSpPr>
        <p:spPr>
          <a:xfrm>
            <a:off x="6197600" y="1322425"/>
            <a:ext cx="5384800" cy="4525963"/>
          </a:xfrm>
          <a:prstGeom prst="rect">
            <a:avLst/>
          </a:prstGeom>
        </p:spPr>
        <p:txBody>
          <a:bodyPr/>
          <a:lstStyle>
            <a:lvl1pPr marL="182880" indent="-182880">
              <a:spcBef>
                <a:spcPts val="0"/>
              </a:spcBef>
              <a:spcAft>
                <a:spcPts val="600"/>
              </a:spcAft>
              <a:buClr>
                <a:srgbClr val="59BEC9"/>
              </a:buClr>
              <a:defRPr sz="2400">
                <a:solidFill>
                  <a:srgbClr val="454545"/>
                </a:solidFill>
              </a:defRPr>
            </a:lvl1pPr>
            <a:lvl2pPr marL="466344" indent="-292608">
              <a:spcBef>
                <a:spcPts val="0"/>
              </a:spcBef>
              <a:spcAft>
                <a:spcPts val="600"/>
              </a:spcAft>
              <a:defRPr sz="2400">
                <a:solidFill>
                  <a:srgbClr val="454545"/>
                </a:solidFill>
              </a:defRPr>
            </a:lvl2pPr>
            <a:lvl3pPr marL="630936" indent="-173736">
              <a:spcBef>
                <a:spcPts val="0"/>
              </a:spcBef>
              <a:spcAft>
                <a:spcPts val="600"/>
              </a:spcAft>
              <a:defRPr sz="1800">
                <a:solidFill>
                  <a:srgbClr val="454545"/>
                </a:solidFill>
              </a:defRPr>
            </a:lvl3pPr>
            <a:lvl4pPr>
              <a:defRPr sz="2400">
                <a:solidFill>
                  <a:schemeClr val="tx1">
                    <a:lumMod val="65000"/>
                    <a:lumOff val="35000"/>
                  </a:schemeClr>
                </a:solidFill>
              </a:defRPr>
            </a:lvl4pPr>
            <a:lvl5pPr>
              <a:defRPr sz="2400">
                <a:solidFill>
                  <a:schemeClr val="tx1">
                    <a:lumMod val="65000"/>
                    <a:lumOff val="35000"/>
                  </a:schemeClr>
                </a:solidFill>
              </a:defRPr>
            </a:lvl5pPr>
            <a:lvl6pPr marL="2286000" indent="0">
              <a:buNone/>
              <a:defRPr sz="1800"/>
            </a:lvl6pPr>
            <a:lvl7pPr marL="2743200" indent="0">
              <a:buNone/>
              <a:defRPr sz="1800"/>
            </a:lvl7pPr>
            <a:lvl8pPr>
              <a:defRPr sz="1800"/>
            </a:lvl8pPr>
            <a:lvl9pPr>
              <a:defRPr sz="1800"/>
            </a:lvl9pPr>
          </a:lstStyle>
          <a:p>
            <a:r>
              <a:rPr lang="en-US"/>
              <a:t>Main bullet</a:t>
            </a:r>
          </a:p>
          <a:p>
            <a:pPr lvl="1"/>
            <a:r>
              <a:rPr lang="en-US"/>
              <a:t>Second bullet</a:t>
            </a:r>
          </a:p>
          <a:p>
            <a:pPr lvl="2"/>
            <a:r>
              <a:rPr lang="en-US"/>
              <a:t>Third bullet</a:t>
            </a:r>
          </a:p>
          <a:p>
            <a:r>
              <a:rPr lang="en-US"/>
              <a:t>“Shift + Tab” to return to main bullet</a:t>
            </a:r>
          </a:p>
          <a:p>
            <a:r>
              <a:rPr lang="en-US"/>
              <a:t>Try to keep each slide at three bullets or less</a:t>
            </a:r>
          </a:p>
        </p:txBody>
      </p:sp>
    </p:spTree>
    <p:extLst>
      <p:ext uri="{BB962C8B-B14F-4D97-AF65-F5344CB8AC3E}">
        <p14:creationId xmlns:p14="http://schemas.microsoft.com/office/powerpoint/2010/main" val="1165108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defRPr sz="4000" b="1" cap="none" baseline="0">
                <a:solidFill>
                  <a:srgbClr val="59BEC9"/>
                </a:solidFill>
              </a:defRPr>
            </a:lvl1pPr>
          </a:lstStyle>
          <a:p>
            <a:r>
              <a:rPr lang="en-US"/>
              <a:t>Section break title</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buNone/>
              <a:defRPr sz="24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Title of the presentation</a:t>
            </a:r>
          </a:p>
        </p:txBody>
      </p:sp>
    </p:spTree>
    <p:extLst>
      <p:ext uri="{BB962C8B-B14F-4D97-AF65-F5344CB8AC3E}">
        <p14:creationId xmlns:p14="http://schemas.microsoft.com/office/powerpoint/2010/main" val="3149468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ltiple Contact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4515729" y="1587175"/>
            <a:ext cx="7059664" cy="3951288"/>
          </a:xfrm>
          <a:prstGeom prst="rect">
            <a:avLst/>
          </a:prstGeom>
        </p:spPr>
        <p:txBody>
          <a:bodyPr/>
          <a:lstStyle>
            <a:lvl1pPr marL="0" indent="0">
              <a:buNone/>
              <a:defRPr sz="2400" b="0" baseline="0">
                <a:solidFill>
                  <a:srgbClr val="45454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name and contact information</a:t>
            </a:r>
          </a:p>
        </p:txBody>
      </p:sp>
      <p:sp>
        <p:nvSpPr>
          <p:cNvPr id="12" name="TextBox 11"/>
          <p:cNvSpPr txBox="1"/>
          <p:nvPr userDrawn="1"/>
        </p:nvSpPr>
        <p:spPr>
          <a:xfrm>
            <a:off x="609600" y="243109"/>
            <a:ext cx="4232165" cy="646331"/>
          </a:xfrm>
          <a:prstGeom prst="rect">
            <a:avLst/>
          </a:prstGeom>
          <a:noFill/>
        </p:spPr>
        <p:txBody>
          <a:bodyPr wrap="square" rtlCol="0">
            <a:spAutoFit/>
          </a:bodyPr>
          <a:lstStyle/>
          <a:p>
            <a:r>
              <a:rPr lang="en-US" sz="3600" b="1">
                <a:solidFill>
                  <a:srgbClr val="59BEC9"/>
                </a:solidFill>
              </a:rPr>
              <a:t>Contact</a:t>
            </a:r>
          </a:p>
        </p:txBody>
      </p:sp>
      <p:pic>
        <p:nvPicPr>
          <p:cNvPr id="4" name="Picture 3" descr="A picture containing diagram&#10;&#10;Description automatically generated">
            <a:extLst>
              <a:ext uri="{FF2B5EF4-FFF2-40B4-BE49-F238E27FC236}">
                <a16:creationId xmlns:a16="http://schemas.microsoft.com/office/drawing/2014/main" id="{A7C8BF79-275E-9F71-DD8D-49AF173C4AB6}"/>
              </a:ext>
            </a:extLst>
          </p:cNvPr>
          <p:cNvPicPr>
            <a:picLocks noChangeAspect="1"/>
          </p:cNvPicPr>
          <p:nvPr userDrawn="1"/>
        </p:nvPicPr>
        <p:blipFill>
          <a:blip r:embed="rId3"/>
          <a:stretch>
            <a:fillRect/>
          </a:stretch>
        </p:blipFill>
        <p:spPr>
          <a:xfrm>
            <a:off x="616607" y="1579829"/>
            <a:ext cx="2699789" cy="3698341"/>
          </a:xfrm>
          <a:prstGeom prst="rect">
            <a:avLst/>
          </a:prstGeom>
        </p:spPr>
      </p:pic>
    </p:spTree>
    <p:extLst>
      <p:ext uri="{BB962C8B-B14F-4D97-AF65-F5344CB8AC3E}">
        <p14:creationId xmlns:p14="http://schemas.microsoft.com/office/powerpoint/2010/main" val="3069494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006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asic">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43108"/>
            <a:ext cx="10972800" cy="639762"/>
          </a:xfrm>
          <a:prstGeom prst="rect">
            <a:avLst/>
          </a:prstGeom>
        </p:spPr>
        <p:txBody>
          <a:bodyPr/>
          <a:lstStyle>
            <a:lvl1pPr algn="l">
              <a:defRPr sz="3600" b="1" baseline="0">
                <a:solidFill>
                  <a:srgbClr val="59BEC9"/>
                </a:solidFill>
              </a:defRPr>
            </a:lvl1pPr>
          </a:lstStyle>
          <a:p>
            <a:r>
              <a:rPr lang="en-US"/>
              <a:t>Insert Title</a:t>
            </a:r>
          </a:p>
        </p:txBody>
      </p:sp>
      <p:sp>
        <p:nvSpPr>
          <p:cNvPr id="3" name="Content Placeholder 2"/>
          <p:cNvSpPr>
            <a:spLocks noGrp="1"/>
          </p:cNvSpPr>
          <p:nvPr>
            <p:ph idx="1" hasCustomPrompt="1"/>
          </p:nvPr>
        </p:nvSpPr>
        <p:spPr>
          <a:xfrm>
            <a:off x="609600" y="1322425"/>
            <a:ext cx="10972800" cy="4525963"/>
          </a:xfrm>
          <a:prstGeom prst="rect">
            <a:avLst/>
          </a:prstGeom>
        </p:spPr>
        <p:txBody>
          <a:bodyPr/>
          <a:lstStyle>
            <a:lvl1pPr marL="182880" indent="-182880">
              <a:spcBef>
                <a:spcPts val="0"/>
              </a:spcBef>
              <a:spcAft>
                <a:spcPts val="600"/>
              </a:spcAft>
              <a:buClr>
                <a:srgbClr val="59BEC9"/>
              </a:buClr>
              <a:defRPr sz="2400">
                <a:solidFill>
                  <a:srgbClr val="454545"/>
                </a:solidFill>
              </a:defRPr>
            </a:lvl1pPr>
            <a:lvl2pPr marL="461963" indent="-290513">
              <a:spcBef>
                <a:spcPts val="0"/>
              </a:spcBef>
              <a:spcAft>
                <a:spcPts val="600"/>
              </a:spcAft>
              <a:defRPr sz="2400">
                <a:solidFill>
                  <a:srgbClr val="454545"/>
                </a:solidFill>
              </a:defRPr>
            </a:lvl2pPr>
            <a:lvl3pPr marL="631825" indent="-169863">
              <a:spcBef>
                <a:spcPts val="0"/>
              </a:spcBef>
              <a:spcAft>
                <a:spcPts val="600"/>
              </a:spcAft>
              <a:defRPr sz="1800">
                <a:solidFill>
                  <a:srgbClr val="454545"/>
                </a:solidFill>
              </a:defRPr>
            </a:lvl3pPr>
            <a:lvl4pPr>
              <a:defRPr sz="2400">
                <a:solidFill>
                  <a:schemeClr val="tx1">
                    <a:lumMod val="65000"/>
                    <a:lumOff val="35000"/>
                  </a:schemeClr>
                </a:solidFill>
              </a:defRPr>
            </a:lvl4pPr>
            <a:lvl5pPr>
              <a:defRPr sz="2400">
                <a:solidFill>
                  <a:schemeClr val="tx1">
                    <a:lumMod val="65000"/>
                    <a:lumOff val="35000"/>
                  </a:schemeClr>
                </a:solidFill>
              </a:defRPr>
            </a:lvl5pPr>
            <a:lvl6pPr>
              <a:defRPr>
                <a:solidFill>
                  <a:schemeClr val="tx1">
                    <a:lumMod val="65000"/>
                    <a:lumOff val="35000"/>
                  </a:schemeClr>
                </a:solidFill>
              </a:defRPr>
            </a:lvl6pPr>
            <a:lvl7pPr>
              <a:defRPr>
                <a:solidFill>
                  <a:schemeClr val="tx1">
                    <a:lumMod val="65000"/>
                    <a:lumOff val="35000"/>
                  </a:schemeClr>
                </a:solidFill>
              </a:defRPr>
            </a:lvl7pPr>
          </a:lstStyle>
          <a:p>
            <a:r>
              <a:rPr lang="en-US"/>
              <a:t>Main bullet</a:t>
            </a:r>
          </a:p>
          <a:p>
            <a:pPr lvl="1"/>
            <a:r>
              <a:rPr lang="en-US"/>
              <a:t>Second bullet</a:t>
            </a:r>
          </a:p>
          <a:p>
            <a:pPr lvl="2"/>
            <a:r>
              <a:rPr lang="en-US"/>
              <a:t>Third bullet</a:t>
            </a:r>
          </a:p>
          <a:p>
            <a:r>
              <a:rPr lang="en-US"/>
              <a:t>“Shift + Tab” to return to main bullet</a:t>
            </a:r>
          </a:p>
          <a:p>
            <a:r>
              <a:rPr lang="en-US"/>
              <a:t>Try to keep each slide at three bullets or less</a:t>
            </a:r>
          </a:p>
          <a:p>
            <a:endParaRPr lang="en-US"/>
          </a:p>
          <a:p>
            <a:pPr lvl="2"/>
            <a:endParaRPr lang="en-US"/>
          </a:p>
        </p:txBody>
      </p:sp>
      <p:sp>
        <p:nvSpPr>
          <p:cNvPr id="4" name="Slide Number Placeholder 3">
            <a:extLst>
              <a:ext uri="{FF2B5EF4-FFF2-40B4-BE49-F238E27FC236}">
                <a16:creationId xmlns:a16="http://schemas.microsoft.com/office/drawing/2014/main" id="{EAC0E77E-5D68-B0E3-1457-44C4383B7215}"/>
              </a:ext>
            </a:extLst>
          </p:cNvPr>
          <p:cNvSpPr>
            <a:spLocks noGrp="1"/>
          </p:cNvSpPr>
          <p:nvPr>
            <p:ph type="sldNum" sz="quarter" idx="10"/>
          </p:nvPr>
        </p:nvSpPr>
        <p:spPr>
          <a:xfrm>
            <a:off x="9448800" y="6492875"/>
            <a:ext cx="2743200" cy="365125"/>
          </a:xfrm>
        </p:spPr>
        <p:txBody>
          <a:bodyPr/>
          <a:lstStyle/>
          <a:p>
            <a:fld id="{153829B3-16B6-441A-ADA9-B12B58BF2837}" type="slidenum">
              <a:rPr lang="en-US" smtClean="0"/>
              <a:t>‹#›</a:t>
            </a:fld>
            <a:endParaRPr lang="en-US"/>
          </a:p>
        </p:txBody>
      </p:sp>
    </p:spTree>
    <p:extLst>
      <p:ext uri="{BB962C8B-B14F-4D97-AF65-F5344CB8AC3E}">
        <p14:creationId xmlns:p14="http://schemas.microsoft.com/office/powerpoint/2010/main" val="45708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9"/>
          <p:cNvSpPr>
            <a:spLocks noGrp="1"/>
          </p:cNvSpPr>
          <p:nvPr>
            <p:ph type="body" sz="quarter" idx="12" hasCustomPrompt="1"/>
          </p:nvPr>
        </p:nvSpPr>
        <p:spPr>
          <a:xfrm>
            <a:off x="3376246" y="5223862"/>
            <a:ext cx="7988941" cy="445419"/>
          </a:xfrm>
          <a:prstGeom prst="rect">
            <a:avLst/>
          </a:prstGeom>
        </p:spPr>
        <p:txBody>
          <a:bodyPr/>
          <a:lstStyle>
            <a:lvl1pPr marL="0" indent="0">
              <a:buNone/>
              <a:defRPr sz="2200" baseline="0">
                <a:solidFill>
                  <a:srgbClr val="454545"/>
                </a:solidFill>
              </a:defRPr>
            </a:lvl1pPr>
            <a:lvl2pPr marL="457200" indent="0">
              <a:buNone/>
              <a:defRPr sz="2000">
                <a:solidFill>
                  <a:schemeClr val="tx1">
                    <a:lumMod val="75000"/>
                    <a:lumOff val="25000"/>
                  </a:schemeClr>
                </a:solidFill>
              </a:defRPr>
            </a:lvl2pPr>
            <a:lvl3pPr marL="914400" indent="0">
              <a:buNone/>
              <a:defRPr sz="20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2000">
                <a:solidFill>
                  <a:schemeClr val="tx1">
                    <a:lumMod val="75000"/>
                    <a:lumOff val="25000"/>
                  </a:schemeClr>
                </a:solidFill>
              </a:defRPr>
            </a:lvl5pPr>
          </a:lstStyle>
          <a:p>
            <a:pPr lvl="0"/>
            <a:r>
              <a:rPr lang="en-US"/>
              <a:t>Additional info (presenter/committee name, date, location)</a:t>
            </a:r>
          </a:p>
        </p:txBody>
      </p:sp>
      <p:sp>
        <p:nvSpPr>
          <p:cNvPr id="6" name="Text Placeholder 4"/>
          <p:cNvSpPr>
            <a:spLocks noGrp="1"/>
          </p:cNvSpPr>
          <p:nvPr>
            <p:ph type="body" sz="quarter" idx="10" hasCustomPrompt="1"/>
          </p:nvPr>
        </p:nvSpPr>
        <p:spPr>
          <a:xfrm>
            <a:off x="3376247" y="4251194"/>
            <a:ext cx="7988940" cy="735834"/>
          </a:xfrm>
          <a:prstGeom prst="rect">
            <a:avLst/>
          </a:prstGeom>
        </p:spPr>
        <p:txBody>
          <a:bodyPr/>
          <a:lstStyle>
            <a:lvl1pPr marL="0" indent="0">
              <a:buNone/>
              <a:defRPr sz="3600" b="1" baseline="0">
                <a:solidFill>
                  <a:schemeClr val="bg1"/>
                </a:solidFill>
                <a:latin typeface="Trebuchet MS" panose="020B0603020202020204" pitchFamily="34" charset="0"/>
              </a:defRPr>
            </a:lvl1pPr>
          </a:lstStyle>
          <a:p>
            <a:pPr lvl="0"/>
            <a:r>
              <a:rPr lang="en-US"/>
              <a:t>Insert title</a:t>
            </a:r>
          </a:p>
        </p:txBody>
      </p:sp>
    </p:spTree>
    <p:extLst>
      <p:ext uri="{BB962C8B-B14F-4D97-AF65-F5344CB8AC3E}">
        <p14:creationId xmlns:p14="http://schemas.microsoft.com/office/powerpoint/2010/main" val="1500463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2" hasCustomPrompt="1"/>
          </p:nvPr>
        </p:nvSpPr>
        <p:spPr>
          <a:xfrm>
            <a:off x="3376246" y="5223862"/>
            <a:ext cx="7988941" cy="445419"/>
          </a:xfrm>
          <a:prstGeom prst="rect">
            <a:avLst/>
          </a:prstGeom>
        </p:spPr>
        <p:txBody>
          <a:bodyPr/>
          <a:lstStyle>
            <a:lvl1pPr marL="0" indent="0">
              <a:buNone/>
              <a:defRPr sz="2200" baseline="0">
                <a:solidFill>
                  <a:srgbClr val="454545"/>
                </a:solidFill>
              </a:defRPr>
            </a:lvl1pPr>
            <a:lvl2pPr marL="457200" indent="0">
              <a:buNone/>
              <a:defRPr sz="2000">
                <a:solidFill>
                  <a:schemeClr val="tx1">
                    <a:lumMod val="75000"/>
                    <a:lumOff val="25000"/>
                  </a:schemeClr>
                </a:solidFill>
              </a:defRPr>
            </a:lvl2pPr>
            <a:lvl3pPr marL="914400" indent="0">
              <a:buNone/>
              <a:defRPr sz="2000">
                <a:solidFill>
                  <a:schemeClr val="tx1">
                    <a:lumMod val="75000"/>
                    <a:lumOff val="25000"/>
                  </a:schemeClr>
                </a:solidFill>
              </a:defRPr>
            </a:lvl3pPr>
            <a:lvl4pPr marL="1371600" indent="0">
              <a:buNone/>
              <a:defRPr sz="2000">
                <a:solidFill>
                  <a:schemeClr val="tx1">
                    <a:lumMod val="75000"/>
                    <a:lumOff val="25000"/>
                  </a:schemeClr>
                </a:solidFill>
              </a:defRPr>
            </a:lvl4pPr>
            <a:lvl5pPr marL="1828800" indent="0">
              <a:buNone/>
              <a:defRPr sz="2000">
                <a:solidFill>
                  <a:schemeClr val="tx1">
                    <a:lumMod val="75000"/>
                    <a:lumOff val="25000"/>
                  </a:schemeClr>
                </a:solidFill>
              </a:defRPr>
            </a:lvl5pPr>
          </a:lstStyle>
          <a:p>
            <a:pPr lvl="0"/>
            <a:r>
              <a:rPr lang="en-US"/>
              <a:t>Additional info (presenter/committee name, date, location)</a:t>
            </a:r>
          </a:p>
        </p:txBody>
      </p:sp>
      <p:sp>
        <p:nvSpPr>
          <p:cNvPr id="5" name="Text Placeholder 4"/>
          <p:cNvSpPr>
            <a:spLocks noGrp="1"/>
          </p:cNvSpPr>
          <p:nvPr>
            <p:ph type="body" sz="quarter" idx="10" hasCustomPrompt="1"/>
          </p:nvPr>
        </p:nvSpPr>
        <p:spPr>
          <a:xfrm>
            <a:off x="3376247" y="4251194"/>
            <a:ext cx="7988940" cy="735834"/>
          </a:xfrm>
          <a:prstGeom prst="rect">
            <a:avLst/>
          </a:prstGeom>
        </p:spPr>
        <p:txBody>
          <a:bodyPr/>
          <a:lstStyle>
            <a:lvl1pPr marL="0" indent="0">
              <a:buNone/>
              <a:defRPr sz="3600" b="1" baseline="0">
                <a:solidFill>
                  <a:schemeClr val="bg1"/>
                </a:solidFill>
                <a:latin typeface="Trebuchet MS" panose="020B0603020202020204" pitchFamily="34" charset="0"/>
              </a:defRPr>
            </a:lvl1pPr>
          </a:lstStyle>
          <a:p>
            <a:pPr lvl="0"/>
            <a:r>
              <a:rPr lang="en-US"/>
              <a:t>Insert title</a:t>
            </a:r>
          </a:p>
        </p:txBody>
      </p:sp>
    </p:spTree>
    <p:extLst>
      <p:ext uri="{BB962C8B-B14F-4D97-AF65-F5344CB8AC3E}">
        <p14:creationId xmlns:p14="http://schemas.microsoft.com/office/powerpoint/2010/main" val="76901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asic">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43108"/>
            <a:ext cx="10972800" cy="639762"/>
          </a:xfrm>
          <a:prstGeom prst="rect">
            <a:avLst/>
          </a:prstGeom>
        </p:spPr>
        <p:txBody>
          <a:bodyPr/>
          <a:lstStyle>
            <a:lvl1pPr algn="l">
              <a:defRPr sz="3600" b="1" baseline="0">
                <a:solidFill>
                  <a:srgbClr val="59BEC9"/>
                </a:solidFill>
              </a:defRPr>
            </a:lvl1pPr>
          </a:lstStyle>
          <a:p>
            <a:r>
              <a:rPr lang="en-US"/>
              <a:t>Insert Title</a:t>
            </a:r>
          </a:p>
        </p:txBody>
      </p:sp>
      <p:sp>
        <p:nvSpPr>
          <p:cNvPr id="3" name="Content Placeholder 2"/>
          <p:cNvSpPr>
            <a:spLocks noGrp="1"/>
          </p:cNvSpPr>
          <p:nvPr>
            <p:ph idx="1" hasCustomPrompt="1"/>
          </p:nvPr>
        </p:nvSpPr>
        <p:spPr>
          <a:xfrm>
            <a:off x="609600" y="1322425"/>
            <a:ext cx="10972800" cy="4525963"/>
          </a:xfrm>
          <a:prstGeom prst="rect">
            <a:avLst/>
          </a:prstGeom>
        </p:spPr>
        <p:txBody>
          <a:bodyPr/>
          <a:lstStyle>
            <a:lvl1pPr marL="182880" indent="-182880">
              <a:spcBef>
                <a:spcPts val="0"/>
              </a:spcBef>
              <a:spcAft>
                <a:spcPts val="600"/>
              </a:spcAft>
              <a:buClr>
                <a:srgbClr val="59BEC9"/>
              </a:buClr>
              <a:defRPr sz="2400">
                <a:solidFill>
                  <a:srgbClr val="454545"/>
                </a:solidFill>
              </a:defRPr>
            </a:lvl1pPr>
            <a:lvl2pPr marL="461963" indent="-290513">
              <a:spcBef>
                <a:spcPts val="0"/>
              </a:spcBef>
              <a:spcAft>
                <a:spcPts val="600"/>
              </a:spcAft>
              <a:defRPr sz="2400">
                <a:solidFill>
                  <a:srgbClr val="454545"/>
                </a:solidFill>
              </a:defRPr>
            </a:lvl2pPr>
            <a:lvl3pPr marL="631825" indent="-169863">
              <a:spcBef>
                <a:spcPts val="0"/>
              </a:spcBef>
              <a:spcAft>
                <a:spcPts val="600"/>
              </a:spcAft>
              <a:defRPr sz="1800">
                <a:solidFill>
                  <a:srgbClr val="454545"/>
                </a:solidFill>
              </a:defRPr>
            </a:lvl3pPr>
            <a:lvl4pPr>
              <a:defRPr sz="2400">
                <a:solidFill>
                  <a:schemeClr val="tx1">
                    <a:lumMod val="65000"/>
                    <a:lumOff val="35000"/>
                  </a:schemeClr>
                </a:solidFill>
              </a:defRPr>
            </a:lvl4pPr>
            <a:lvl5pPr>
              <a:defRPr sz="2400">
                <a:solidFill>
                  <a:schemeClr val="tx1">
                    <a:lumMod val="65000"/>
                    <a:lumOff val="35000"/>
                  </a:schemeClr>
                </a:solidFill>
              </a:defRPr>
            </a:lvl5pPr>
            <a:lvl6pPr>
              <a:defRPr>
                <a:solidFill>
                  <a:schemeClr val="tx1">
                    <a:lumMod val="65000"/>
                    <a:lumOff val="35000"/>
                  </a:schemeClr>
                </a:solidFill>
              </a:defRPr>
            </a:lvl6pPr>
            <a:lvl7pPr>
              <a:defRPr>
                <a:solidFill>
                  <a:schemeClr val="tx1">
                    <a:lumMod val="65000"/>
                    <a:lumOff val="35000"/>
                  </a:schemeClr>
                </a:solidFill>
              </a:defRPr>
            </a:lvl7pPr>
          </a:lstStyle>
          <a:p>
            <a:r>
              <a:rPr lang="en-US"/>
              <a:t>Main bullet</a:t>
            </a:r>
          </a:p>
          <a:p>
            <a:pPr lvl="1"/>
            <a:r>
              <a:rPr lang="en-US"/>
              <a:t>Second bullet</a:t>
            </a:r>
          </a:p>
          <a:p>
            <a:pPr lvl="2"/>
            <a:r>
              <a:rPr lang="en-US"/>
              <a:t>Third bullet</a:t>
            </a:r>
          </a:p>
          <a:p>
            <a:r>
              <a:rPr lang="en-US"/>
              <a:t>“Shift + Tab” to return to main bullet</a:t>
            </a:r>
          </a:p>
          <a:p>
            <a:r>
              <a:rPr lang="en-US"/>
              <a:t>Try to keep each slide at three bullets or less</a:t>
            </a:r>
          </a:p>
          <a:p>
            <a:endParaRPr lang="en-US"/>
          </a:p>
          <a:p>
            <a:pPr lvl="2"/>
            <a:endParaRPr lang="en-US"/>
          </a:p>
        </p:txBody>
      </p:sp>
    </p:spTree>
    <p:extLst>
      <p:ext uri="{BB962C8B-B14F-4D97-AF65-F5344CB8AC3E}">
        <p14:creationId xmlns:p14="http://schemas.microsoft.com/office/powerpoint/2010/main" val="45708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Basic Two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43109"/>
            <a:ext cx="10972800" cy="534659"/>
          </a:xfrm>
          <a:prstGeom prst="rect">
            <a:avLst/>
          </a:prstGeom>
        </p:spPr>
        <p:txBody>
          <a:bodyPr/>
          <a:lstStyle>
            <a:lvl1pPr algn="l">
              <a:defRPr sz="3600" b="1">
                <a:solidFill>
                  <a:srgbClr val="59BEC9"/>
                </a:solidFill>
              </a:defRPr>
            </a:lvl1pPr>
          </a:lstStyle>
          <a:p>
            <a:r>
              <a:rPr lang="en-US"/>
              <a:t>Insert Title</a:t>
            </a:r>
          </a:p>
        </p:txBody>
      </p:sp>
      <p:sp>
        <p:nvSpPr>
          <p:cNvPr id="3" name="Content Placeholder 2"/>
          <p:cNvSpPr>
            <a:spLocks noGrp="1"/>
          </p:cNvSpPr>
          <p:nvPr>
            <p:ph sz="half" idx="1" hasCustomPrompt="1"/>
          </p:nvPr>
        </p:nvSpPr>
        <p:spPr>
          <a:xfrm>
            <a:off x="609600" y="1322425"/>
            <a:ext cx="5384800" cy="4525963"/>
          </a:xfrm>
          <a:prstGeom prst="rect">
            <a:avLst/>
          </a:prstGeom>
        </p:spPr>
        <p:txBody>
          <a:bodyPr/>
          <a:lstStyle>
            <a:lvl1pPr marL="182880" indent="-182880">
              <a:spcBef>
                <a:spcPts val="0"/>
              </a:spcBef>
              <a:spcAft>
                <a:spcPts val="600"/>
              </a:spcAft>
              <a:buClr>
                <a:srgbClr val="59BEC9"/>
              </a:buClr>
              <a:defRPr sz="2400">
                <a:solidFill>
                  <a:srgbClr val="454545"/>
                </a:solidFill>
              </a:defRPr>
            </a:lvl1pPr>
            <a:lvl2pPr marL="466344" indent="-292608">
              <a:spcBef>
                <a:spcPts val="0"/>
              </a:spcBef>
              <a:spcAft>
                <a:spcPts val="600"/>
              </a:spcAft>
              <a:defRPr sz="2400">
                <a:solidFill>
                  <a:srgbClr val="454545"/>
                </a:solidFill>
              </a:defRPr>
            </a:lvl2pPr>
            <a:lvl3pPr marL="630936" indent="-173736">
              <a:spcBef>
                <a:spcPts val="0"/>
              </a:spcBef>
              <a:spcAft>
                <a:spcPts val="600"/>
              </a:spcAft>
              <a:defRPr sz="1800">
                <a:solidFill>
                  <a:srgbClr val="454545"/>
                </a:solidFill>
              </a:defRPr>
            </a:lvl3pPr>
            <a:lvl4pPr>
              <a:defRPr sz="2400">
                <a:solidFill>
                  <a:schemeClr val="tx1">
                    <a:lumMod val="65000"/>
                    <a:lumOff val="35000"/>
                  </a:schemeClr>
                </a:solidFill>
              </a:defRPr>
            </a:lvl4pPr>
            <a:lvl5pPr>
              <a:defRPr sz="2400">
                <a:solidFill>
                  <a:schemeClr val="tx1">
                    <a:lumMod val="65000"/>
                    <a:lumOff val="35000"/>
                  </a:schemeClr>
                </a:solidFill>
              </a:defRPr>
            </a:lvl5pPr>
            <a:lvl6pPr>
              <a:defRPr sz="1800">
                <a:solidFill>
                  <a:schemeClr val="tx1">
                    <a:lumMod val="65000"/>
                    <a:lumOff val="35000"/>
                  </a:schemeClr>
                </a:solidFill>
              </a:defRPr>
            </a:lvl6pPr>
            <a:lvl7pPr>
              <a:defRPr sz="1800">
                <a:solidFill>
                  <a:schemeClr val="tx1">
                    <a:lumMod val="65000"/>
                    <a:lumOff val="35000"/>
                  </a:schemeClr>
                </a:solidFill>
              </a:defRPr>
            </a:lvl7pPr>
            <a:lvl8pPr>
              <a:defRPr sz="1800"/>
            </a:lvl8pPr>
            <a:lvl9pPr marL="3657600" indent="0">
              <a:buNone/>
              <a:defRPr sz="1800"/>
            </a:lvl9pPr>
          </a:lstStyle>
          <a:p>
            <a:r>
              <a:rPr lang="en-US"/>
              <a:t>Main bullet</a:t>
            </a:r>
          </a:p>
          <a:p>
            <a:pPr lvl="1"/>
            <a:r>
              <a:rPr lang="en-US"/>
              <a:t>Second bullet</a:t>
            </a:r>
          </a:p>
          <a:p>
            <a:pPr lvl="2"/>
            <a:r>
              <a:rPr lang="en-US"/>
              <a:t>Third bullet</a:t>
            </a:r>
          </a:p>
          <a:p>
            <a:r>
              <a:rPr lang="en-US"/>
              <a:t>“Shift + Tab” to return to main bullet</a:t>
            </a:r>
          </a:p>
          <a:p>
            <a:r>
              <a:rPr lang="en-US"/>
              <a:t>Try to keep each slide at three bullets or less</a:t>
            </a:r>
          </a:p>
          <a:p>
            <a:endParaRPr lang="en-US"/>
          </a:p>
          <a:p>
            <a:pPr lvl="2"/>
            <a:endParaRPr lang="en-US"/>
          </a:p>
        </p:txBody>
      </p:sp>
      <p:sp>
        <p:nvSpPr>
          <p:cNvPr id="4" name="Content Placeholder 3"/>
          <p:cNvSpPr>
            <a:spLocks noGrp="1"/>
          </p:cNvSpPr>
          <p:nvPr>
            <p:ph sz="half" idx="2" hasCustomPrompt="1"/>
          </p:nvPr>
        </p:nvSpPr>
        <p:spPr>
          <a:xfrm>
            <a:off x="6197600" y="1322425"/>
            <a:ext cx="5384800" cy="4525963"/>
          </a:xfrm>
          <a:prstGeom prst="rect">
            <a:avLst/>
          </a:prstGeom>
        </p:spPr>
        <p:txBody>
          <a:bodyPr/>
          <a:lstStyle>
            <a:lvl1pPr marL="182880" indent="-182880">
              <a:spcBef>
                <a:spcPts val="0"/>
              </a:spcBef>
              <a:spcAft>
                <a:spcPts val="600"/>
              </a:spcAft>
              <a:buClr>
                <a:srgbClr val="59BEC9"/>
              </a:buClr>
              <a:defRPr sz="2400">
                <a:solidFill>
                  <a:srgbClr val="454545"/>
                </a:solidFill>
              </a:defRPr>
            </a:lvl1pPr>
            <a:lvl2pPr marL="466344" indent="-292608">
              <a:spcBef>
                <a:spcPts val="0"/>
              </a:spcBef>
              <a:spcAft>
                <a:spcPts val="600"/>
              </a:spcAft>
              <a:defRPr sz="2400">
                <a:solidFill>
                  <a:srgbClr val="454545"/>
                </a:solidFill>
              </a:defRPr>
            </a:lvl2pPr>
            <a:lvl3pPr marL="630936" indent="-173736">
              <a:spcBef>
                <a:spcPts val="0"/>
              </a:spcBef>
              <a:spcAft>
                <a:spcPts val="600"/>
              </a:spcAft>
              <a:defRPr sz="1800">
                <a:solidFill>
                  <a:srgbClr val="454545"/>
                </a:solidFill>
              </a:defRPr>
            </a:lvl3pPr>
            <a:lvl4pPr>
              <a:defRPr sz="2400">
                <a:solidFill>
                  <a:schemeClr val="tx1">
                    <a:lumMod val="65000"/>
                    <a:lumOff val="35000"/>
                  </a:schemeClr>
                </a:solidFill>
              </a:defRPr>
            </a:lvl4pPr>
            <a:lvl5pPr>
              <a:defRPr sz="2400">
                <a:solidFill>
                  <a:schemeClr val="tx1">
                    <a:lumMod val="65000"/>
                    <a:lumOff val="35000"/>
                  </a:schemeClr>
                </a:solidFill>
              </a:defRPr>
            </a:lvl5pPr>
            <a:lvl6pPr marL="2286000" indent="0">
              <a:buNone/>
              <a:defRPr sz="1800"/>
            </a:lvl6pPr>
            <a:lvl7pPr marL="2743200" indent="0">
              <a:buNone/>
              <a:defRPr sz="1800"/>
            </a:lvl7pPr>
            <a:lvl8pPr>
              <a:defRPr sz="1800"/>
            </a:lvl8pPr>
            <a:lvl9pPr>
              <a:defRPr sz="1800"/>
            </a:lvl9pPr>
          </a:lstStyle>
          <a:p>
            <a:r>
              <a:rPr lang="en-US"/>
              <a:t>Main bullet</a:t>
            </a:r>
          </a:p>
          <a:p>
            <a:pPr lvl="1"/>
            <a:r>
              <a:rPr lang="en-US"/>
              <a:t>Second bullet</a:t>
            </a:r>
          </a:p>
          <a:p>
            <a:pPr lvl="2"/>
            <a:r>
              <a:rPr lang="en-US"/>
              <a:t>Third bullet</a:t>
            </a:r>
          </a:p>
          <a:p>
            <a:r>
              <a:rPr lang="en-US"/>
              <a:t>“Shift + Tab” to return to main bullet</a:t>
            </a:r>
          </a:p>
          <a:p>
            <a:r>
              <a:rPr lang="en-US"/>
              <a:t>Try to keep each slide at three bullets or less</a:t>
            </a:r>
          </a:p>
        </p:txBody>
      </p:sp>
    </p:spTree>
    <p:extLst>
      <p:ext uri="{BB962C8B-B14F-4D97-AF65-F5344CB8AC3E}">
        <p14:creationId xmlns:p14="http://schemas.microsoft.com/office/powerpoint/2010/main" val="369426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defRPr sz="4000" b="1" cap="none" baseline="0">
                <a:solidFill>
                  <a:srgbClr val="59BEC9"/>
                </a:solidFill>
              </a:defRPr>
            </a:lvl1pPr>
          </a:lstStyle>
          <a:p>
            <a:r>
              <a:rPr lang="en-US"/>
              <a:t>Section break title</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buNone/>
              <a:defRPr sz="24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Title of the presentation</a:t>
            </a:r>
          </a:p>
        </p:txBody>
      </p:sp>
    </p:spTree>
    <p:extLst>
      <p:ext uri="{BB962C8B-B14F-4D97-AF65-F5344CB8AC3E}">
        <p14:creationId xmlns:p14="http://schemas.microsoft.com/office/powerpoint/2010/main" val="3036674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tiple Contact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4515729" y="1587175"/>
            <a:ext cx="7059664" cy="3951288"/>
          </a:xfrm>
          <a:prstGeom prst="rect">
            <a:avLst/>
          </a:prstGeom>
        </p:spPr>
        <p:txBody>
          <a:bodyPr/>
          <a:lstStyle>
            <a:lvl1pPr marL="0" indent="0">
              <a:buNone/>
              <a:defRPr sz="2400" b="0" baseline="0">
                <a:solidFill>
                  <a:srgbClr val="45454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name and contact information</a:t>
            </a:r>
          </a:p>
        </p:txBody>
      </p:sp>
      <p:sp>
        <p:nvSpPr>
          <p:cNvPr id="12" name="TextBox 11"/>
          <p:cNvSpPr txBox="1"/>
          <p:nvPr userDrawn="1"/>
        </p:nvSpPr>
        <p:spPr>
          <a:xfrm>
            <a:off x="609600" y="243109"/>
            <a:ext cx="4232165" cy="646331"/>
          </a:xfrm>
          <a:prstGeom prst="rect">
            <a:avLst/>
          </a:prstGeom>
          <a:noFill/>
        </p:spPr>
        <p:txBody>
          <a:bodyPr wrap="square" rtlCol="0">
            <a:spAutoFit/>
          </a:bodyPr>
          <a:lstStyle/>
          <a:p>
            <a:r>
              <a:rPr lang="en-US" sz="3600" b="1">
                <a:solidFill>
                  <a:srgbClr val="59BEC9"/>
                </a:solidFill>
              </a:rPr>
              <a:t>Contact</a:t>
            </a:r>
          </a:p>
        </p:txBody>
      </p:sp>
      <p:pic>
        <p:nvPicPr>
          <p:cNvPr id="3" name="Picture 2" descr="A picture containing diagram&#10;&#10;Description automatically generated">
            <a:extLst>
              <a:ext uri="{FF2B5EF4-FFF2-40B4-BE49-F238E27FC236}">
                <a16:creationId xmlns:a16="http://schemas.microsoft.com/office/drawing/2014/main" id="{03B1510C-0B42-F76F-016D-417AAFFB4191}"/>
              </a:ext>
            </a:extLst>
          </p:cNvPr>
          <p:cNvPicPr>
            <a:picLocks noChangeAspect="1"/>
          </p:cNvPicPr>
          <p:nvPr userDrawn="1"/>
        </p:nvPicPr>
        <p:blipFill>
          <a:blip r:embed="rId3"/>
          <a:stretch>
            <a:fillRect/>
          </a:stretch>
        </p:blipFill>
        <p:spPr>
          <a:xfrm>
            <a:off x="616607" y="1579829"/>
            <a:ext cx="2699789" cy="3698341"/>
          </a:xfrm>
          <a:prstGeom prst="rect">
            <a:avLst/>
          </a:prstGeom>
        </p:spPr>
      </p:pic>
    </p:spTree>
    <p:extLst>
      <p:ext uri="{BB962C8B-B14F-4D97-AF65-F5344CB8AC3E}">
        <p14:creationId xmlns:p14="http://schemas.microsoft.com/office/powerpoint/2010/main" val="87896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308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51989" y="2373505"/>
            <a:ext cx="6672072" cy="1984248"/>
          </a:xfrm>
          <a:prstGeom prst="rect">
            <a:avLst/>
          </a:prstGeom>
        </p:spPr>
      </p:pic>
    </p:spTree>
    <p:extLst>
      <p:ext uri="{BB962C8B-B14F-4D97-AF65-F5344CB8AC3E}">
        <p14:creationId xmlns:p14="http://schemas.microsoft.com/office/powerpoint/2010/main" val="728884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91612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5" r:id="rId4"/>
    <p:sldLayoutId id="2147483707" r:id="rId5"/>
    <p:sldLayoutId id="2147483706" r:id="rId6"/>
    <p:sldLayoutId id="2147483708" r:id="rId7"/>
    <p:sldLayoutId id="2147483709"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7197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5" r:id="rId3"/>
    <p:sldLayoutId id="2147483717" r:id="rId4"/>
    <p:sldLayoutId id="2147483718" r:id="rId5"/>
    <p:sldLayoutId id="2147483719" r:id="rId6"/>
    <p:sldLayoutId id="2147483720" r:id="rId7"/>
    <p:sldLayoutId id="2147483721"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2B10E3-A9A1-1410-D2C6-DCBF4032FE53}"/>
              </a:ext>
            </a:extLst>
          </p:cNvPr>
          <p:cNvSpPr>
            <a:spLocks noGrp="1"/>
          </p:cNvSpPr>
          <p:nvPr>
            <p:ph type="sldNum" sz="quarter" idx="4"/>
          </p:nvPr>
        </p:nvSpPr>
        <p:spPr>
          <a:xfrm>
            <a:off x="9448800" y="64339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829B3-16B6-441A-ADA9-B12B58BF2837}" type="slidenum">
              <a:rPr lang="en-US" smtClean="0"/>
              <a:t>‹#›</a:t>
            </a:fld>
            <a:endParaRPr lang="en-US"/>
          </a:p>
        </p:txBody>
      </p:sp>
    </p:spTree>
    <p:extLst>
      <p:ext uri="{BB962C8B-B14F-4D97-AF65-F5344CB8AC3E}">
        <p14:creationId xmlns:p14="http://schemas.microsoft.com/office/powerpoint/2010/main" val="686916129"/>
      </p:ext>
    </p:extLst>
  </p:cSld>
  <p:clrMap bg1="lt1" tx1="dk1" bg2="lt2" tx2="dk2" accent1="accent1" accent2="accent2" accent3="accent3" accent4="accent4" accent5="accent5" accent6="accent6" hlink="hlink" folHlink="folHlink"/>
  <p:sldLayoutIdLst>
    <p:sldLayoutId id="2147483725"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commons.wikimedia.org/wiki/File:Painted_Ladies_Lafayette_Park.jpg#filelink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92D6-EFEC-1EB8-2FB3-80481A091F52}"/>
              </a:ext>
            </a:extLst>
          </p:cNvPr>
          <p:cNvSpPr>
            <a:spLocks noGrp="1"/>
          </p:cNvSpPr>
          <p:nvPr>
            <p:ph type="title"/>
          </p:nvPr>
        </p:nvSpPr>
        <p:spPr>
          <a:xfrm>
            <a:off x="2003748" y="3932969"/>
            <a:ext cx="10661904" cy="1362075"/>
          </a:xfrm>
        </p:spPr>
        <p:txBody>
          <a:bodyPr/>
          <a:lstStyle/>
          <a:p>
            <a:r>
              <a:rPr lang="en-US">
                <a:solidFill>
                  <a:schemeClr val="tx1"/>
                </a:solidFill>
              </a:rPr>
              <a:t>Health Equity and Aging in Missouri</a:t>
            </a:r>
          </a:p>
        </p:txBody>
      </p:sp>
      <p:sp>
        <p:nvSpPr>
          <p:cNvPr id="3" name="Text Placeholder 2">
            <a:extLst>
              <a:ext uri="{FF2B5EF4-FFF2-40B4-BE49-F238E27FC236}">
                <a16:creationId xmlns:a16="http://schemas.microsoft.com/office/drawing/2014/main" id="{4D89C8AF-B592-E609-4B64-C7D2F904B356}"/>
              </a:ext>
            </a:extLst>
          </p:cNvPr>
          <p:cNvSpPr>
            <a:spLocks noGrp="1"/>
          </p:cNvSpPr>
          <p:nvPr>
            <p:ph type="body" idx="1"/>
          </p:nvPr>
        </p:nvSpPr>
        <p:spPr>
          <a:xfrm>
            <a:off x="2003748" y="4070922"/>
            <a:ext cx="7552945" cy="1500187"/>
          </a:xfrm>
        </p:spPr>
        <p:txBody>
          <a:bodyPr/>
          <a:lstStyle/>
          <a:p>
            <a:r>
              <a:rPr lang="en-US">
                <a:solidFill>
                  <a:schemeClr val="tx1"/>
                </a:solidFill>
              </a:rPr>
              <a:t>Dr. Dwayne Proctor</a:t>
            </a:r>
            <a:br>
              <a:rPr lang="en-US">
                <a:solidFill>
                  <a:schemeClr val="tx1"/>
                </a:solidFill>
              </a:rPr>
            </a:br>
            <a:r>
              <a:rPr lang="en-US">
                <a:solidFill>
                  <a:schemeClr val="tx1"/>
                </a:solidFill>
              </a:rPr>
              <a:t>President and CEO, Missouri Foundation for Health</a:t>
            </a:r>
          </a:p>
        </p:txBody>
      </p:sp>
      <p:sp>
        <p:nvSpPr>
          <p:cNvPr id="5" name="TextBox 4">
            <a:extLst>
              <a:ext uri="{FF2B5EF4-FFF2-40B4-BE49-F238E27FC236}">
                <a16:creationId xmlns:a16="http://schemas.microsoft.com/office/drawing/2014/main" id="{3D54098E-03AD-EFCE-8281-569BF5E1A7C5}"/>
              </a:ext>
            </a:extLst>
          </p:cNvPr>
          <p:cNvSpPr txBox="1"/>
          <p:nvPr/>
        </p:nvSpPr>
        <p:spPr>
          <a:xfrm>
            <a:off x="9411250" y="6381054"/>
            <a:ext cx="2907792" cy="369332"/>
          </a:xfrm>
          <a:prstGeom prst="rect">
            <a:avLst/>
          </a:prstGeom>
          <a:noFill/>
        </p:spPr>
        <p:txBody>
          <a:bodyPr wrap="square" rtlCol="0">
            <a:spAutoFit/>
          </a:bodyPr>
          <a:lstStyle/>
          <a:p>
            <a:r>
              <a:rPr lang="en-US" i="1">
                <a:solidFill>
                  <a:schemeClr val="bg1">
                    <a:lumMod val="50000"/>
                  </a:schemeClr>
                </a:solidFill>
                <a:hlinkClick r:id="rId4"/>
              </a:rPr>
              <a:t>Photo: Wikimedia.org</a:t>
            </a:r>
            <a:endParaRPr lang="en-US" i="1">
              <a:solidFill>
                <a:schemeClr val="bg1">
                  <a:lumMod val="50000"/>
                </a:schemeClr>
              </a:solidFill>
            </a:endParaRPr>
          </a:p>
        </p:txBody>
      </p:sp>
    </p:spTree>
    <p:extLst>
      <p:ext uri="{BB962C8B-B14F-4D97-AF65-F5344CB8AC3E}">
        <p14:creationId xmlns:p14="http://schemas.microsoft.com/office/powerpoint/2010/main" val="1478347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1A8C1-45C4-49C2-912A-8DCAC3B55C6F}"/>
              </a:ext>
            </a:extLst>
          </p:cNvPr>
          <p:cNvSpPr>
            <a:spLocks noGrp="1"/>
          </p:cNvSpPr>
          <p:nvPr>
            <p:ph type="title"/>
          </p:nvPr>
        </p:nvSpPr>
        <p:spPr/>
        <p:txBody>
          <a:bodyPr/>
          <a:lstStyle/>
          <a:p>
            <a:r>
              <a:rPr lang="en-US"/>
              <a:t>Life Expectancy: St. Louis</a:t>
            </a:r>
          </a:p>
        </p:txBody>
      </p:sp>
      <p:sp>
        <p:nvSpPr>
          <p:cNvPr id="3" name="Content Placeholder 2">
            <a:extLst>
              <a:ext uri="{FF2B5EF4-FFF2-40B4-BE49-F238E27FC236}">
                <a16:creationId xmlns:a16="http://schemas.microsoft.com/office/drawing/2014/main" id="{42069AF1-F5D4-4980-9F3D-22ECBC9836C5}"/>
              </a:ext>
            </a:extLst>
          </p:cNvPr>
          <p:cNvSpPr>
            <a:spLocks noGrp="1"/>
          </p:cNvSpPr>
          <p:nvPr>
            <p:ph idx="1"/>
          </p:nvPr>
        </p:nvSpPr>
        <p:spPr>
          <a:xfrm>
            <a:off x="476250" y="2064854"/>
            <a:ext cx="5057775" cy="2728291"/>
          </a:xfrm>
        </p:spPr>
        <p:txBody>
          <a:bodyPr/>
          <a:lstStyle/>
          <a:p>
            <a:pPr marL="0" indent="0">
              <a:buNone/>
            </a:pPr>
            <a:r>
              <a:rPr lang="en-US" sz="3200"/>
              <a:t>A child born in 63106 near the Jeff-Vander-Lou neighborhood can expect to live 18 fewer years than a child born in 63105 (Clayton)</a:t>
            </a:r>
          </a:p>
        </p:txBody>
      </p:sp>
      <p:pic>
        <p:nvPicPr>
          <p:cNvPr id="6" name="Picture 5" descr="Map&#10;&#10;Description automatically generated">
            <a:extLst>
              <a:ext uri="{FF2B5EF4-FFF2-40B4-BE49-F238E27FC236}">
                <a16:creationId xmlns:a16="http://schemas.microsoft.com/office/drawing/2014/main" id="{83D202B4-DFEC-417C-90D4-D4CCC90D7107}"/>
              </a:ext>
            </a:extLst>
          </p:cNvPr>
          <p:cNvPicPr>
            <a:picLocks noChangeAspect="1"/>
          </p:cNvPicPr>
          <p:nvPr/>
        </p:nvPicPr>
        <p:blipFill>
          <a:blip r:embed="rId3"/>
          <a:stretch>
            <a:fillRect/>
          </a:stretch>
        </p:blipFill>
        <p:spPr>
          <a:xfrm>
            <a:off x="6096000" y="959070"/>
            <a:ext cx="5735345" cy="5308380"/>
          </a:xfrm>
          <a:prstGeom prst="rect">
            <a:avLst/>
          </a:prstGeom>
        </p:spPr>
      </p:pic>
    </p:spTree>
    <p:extLst>
      <p:ext uri="{BB962C8B-B14F-4D97-AF65-F5344CB8AC3E}">
        <p14:creationId xmlns:p14="http://schemas.microsoft.com/office/powerpoint/2010/main" val="208354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46501-4732-1F3E-7295-E8257F397917}"/>
              </a:ext>
            </a:extLst>
          </p:cNvPr>
          <p:cNvSpPr>
            <a:spLocks noGrp="1"/>
          </p:cNvSpPr>
          <p:nvPr>
            <p:ph type="title"/>
          </p:nvPr>
        </p:nvSpPr>
        <p:spPr/>
        <p:txBody>
          <a:bodyPr/>
          <a:lstStyle/>
          <a:p>
            <a:r>
              <a:rPr lang="en-US"/>
              <a:t>Redlining and Life Expectancy Maps</a:t>
            </a:r>
          </a:p>
        </p:txBody>
      </p:sp>
      <p:pic>
        <p:nvPicPr>
          <p:cNvPr id="7" name="Content Placeholder 6">
            <a:extLst>
              <a:ext uri="{FF2B5EF4-FFF2-40B4-BE49-F238E27FC236}">
                <a16:creationId xmlns:a16="http://schemas.microsoft.com/office/drawing/2014/main" id="{569D1CF9-76D1-05F4-F6C0-FB565CA55D5E}"/>
              </a:ext>
            </a:extLst>
          </p:cNvPr>
          <p:cNvPicPr>
            <a:picLocks noGrp="1" noChangeAspect="1"/>
          </p:cNvPicPr>
          <p:nvPr>
            <p:ph idx="1"/>
          </p:nvPr>
        </p:nvPicPr>
        <p:blipFill>
          <a:blip r:embed="rId3"/>
          <a:stretch>
            <a:fillRect/>
          </a:stretch>
        </p:blipFill>
        <p:spPr>
          <a:xfrm>
            <a:off x="7586703" y="1477613"/>
            <a:ext cx="4216429" cy="3902774"/>
          </a:xfrm>
          <a:prstGeom prst="rect">
            <a:avLst/>
          </a:prstGeom>
        </p:spPr>
      </p:pic>
      <p:pic>
        <p:nvPicPr>
          <p:cNvPr id="9" name="Picture 8">
            <a:extLst>
              <a:ext uri="{FF2B5EF4-FFF2-40B4-BE49-F238E27FC236}">
                <a16:creationId xmlns:a16="http://schemas.microsoft.com/office/drawing/2014/main" id="{6A09C676-C3B1-8081-ACEA-A72D912C8BB1}"/>
              </a:ext>
            </a:extLst>
          </p:cNvPr>
          <p:cNvPicPr>
            <a:picLocks noChangeAspect="1"/>
          </p:cNvPicPr>
          <p:nvPr/>
        </p:nvPicPr>
        <p:blipFill>
          <a:blip r:embed="rId4"/>
          <a:stretch>
            <a:fillRect/>
          </a:stretch>
        </p:blipFill>
        <p:spPr>
          <a:xfrm>
            <a:off x="3590925" y="968595"/>
            <a:ext cx="3557569" cy="5234861"/>
          </a:xfrm>
          <a:prstGeom prst="rect">
            <a:avLst/>
          </a:prstGeom>
        </p:spPr>
      </p:pic>
      <p:pic>
        <p:nvPicPr>
          <p:cNvPr id="10" name="Picture 9">
            <a:extLst>
              <a:ext uri="{FF2B5EF4-FFF2-40B4-BE49-F238E27FC236}">
                <a16:creationId xmlns:a16="http://schemas.microsoft.com/office/drawing/2014/main" id="{4CE300AA-72ED-0D41-04BF-3974F6E26E8B}"/>
              </a:ext>
            </a:extLst>
          </p:cNvPr>
          <p:cNvPicPr>
            <a:picLocks noChangeAspect="1"/>
          </p:cNvPicPr>
          <p:nvPr/>
        </p:nvPicPr>
        <p:blipFill>
          <a:blip r:embed="rId5"/>
          <a:stretch>
            <a:fillRect/>
          </a:stretch>
        </p:blipFill>
        <p:spPr>
          <a:xfrm>
            <a:off x="173953" y="2072182"/>
            <a:ext cx="3416972" cy="2599641"/>
          </a:xfrm>
          <a:prstGeom prst="rect">
            <a:avLst/>
          </a:prstGeom>
        </p:spPr>
      </p:pic>
    </p:spTree>
    <p:extLst>
      <p:ext uri="{BB962C8B-B14F-4D97-AF65-F5344CB8AC3E}">
        <p14:creationId xmlns:p14="http://schemas.microsoft.com/office/powerpoint/2010/main" val="2071499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5A6C-2FF1-1434-E07F-78AE00D04A81}"/>
              </a:ext>
            </a:extLst>
          </p:cNvPr>
          <p:cNvSpPr>
            <a:spLocks noGrp="1"/>
          </p:cNvSpPr>
          <p:nvPr>
            <p:ph type="title"/>
          </p:nvPr>
        </p:nvSpPr>
        <p:spPr/>
        <p:txBody>
          <a:bodyPr lIns="91440" tIns="45720" rIns="91440" bIns="45720" anchor="t"/>
          <a:lstStyle/>
          <a:p>
            <a:r>
              <a:rPr lang="en-US"/>
              <a:t>Redlining had Negative Impacts on...</a:t>
            </a:r>
          </a:p>
        </p:txBody>
      </p:sp>
      <p:sp>
        <p:nvSpPr>
          <p:cNvPr id="3" name="Content Placeholder 2">
            <a:extLst>
              <a:ext uri="{FF2B5EF4-FFF2-40B4-BE49-F238E27FC236}">
                <a16:creationId xmlns:a16="http://schemas.microsoft.com/office/drawing/2014/main" id="{2619523C-1ED6-7F90-129D-44A2F0F8B433}"/>
              </a:ext>
            </a:extLst>
          </p:cNvPr>
          <p:cNvSpPr>
            <a:spLocks noGrp="1"/>
          </p:cNvSpPr>
          <p:nvPr>
            <p:ph idx="1"/>
          </p:nvPr>
        </p:nvSpPr>
        <p:spPr/>
        <p:txBody>
          <a:bodyPr lIns="91440" tIns="45720" rIns="91440" bIns="45720" anchor="t"/>
          <a:lstStyle/>
          <a:p>
            <a:r>
              <a:rPr lang="en-US"/>
              <a:t>Healthcare</a:t>
            </a:r>
          </a:p>
          <a:p>
            <a:r>
              <a:rPr lang="en-US"/>
              <a:t>Housing</a:t>
            </a:r>
          </a:p>
          <a:p>
            <a:r>
              <a:rPr lang="en-US"/>
              <a:t>Employment and income</a:t>
            </a:r>
          </a:p>
          <a:p>
            <a:r>
              <a:rPr lang="en-US"/>
              <a:t>Voting</a:t>
            </a:r>
          </a:p>
          <a:p>
            <a:r>
              <a:rPr lang="en-US"/>
              <a:t>Public safety</a:t>
            </a:r>
          </a:p>
          <a:p>
            <a:r>
              <a:rPr lang="en-US"/>
              <a:t>Transportation</a:t>
            </a:r>
          </a:p>
          <a:p>
            <a:r>
              <a:rPr lang="en-US"/>
              <a:t>Social and ecological environment</a:t>
            </a:r>
          </a:p>
          <a:p>
            <a:endParaRPr lang="en-US"/>
          </a:p>
          <a:p>
            <a:endParaRPr lang="en-US"/>
          </a:p>
        </p:txBody>
      </p:sp>
    </p:spTree>
    <p:extLst>
      <p:ext uri="{BB962C8B-B14F-4D97-AF65-F5344CB8AC3E}">
        <p14:creationId xmlns:p14="http://schemas.microsoft.com/office/powerpoint/2010/main" val="1704146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5A6C-2FF1-1434-E07F-78AE00D04A81}"/>
              </a:ext>
            </a:extLst>
          </p:cNvPr>
          <p:cNvSpPr>
            <a:spLocks noGrp="1"/>
          </p:cNvSpPr>
          <p:nvPr>
            <p:ph type="title"/>
          </p:nvPr>
        </p:nvSpPr>
        <p:spPr/>
        <p:txBody>
          <a:bodyPr/>
          <a:lstStyle/>
          <a:p>
            <a:r>
              <a:rPr lang="en-US"/>
              <a:t>Social Determinants of Health</a:t>
            </a:r>
          </a:p>
        </p:txBody>
      </p:sp>
      <p:sp>
        <p:nvSpPr>
          <p:cNvPr id="3" name="Content Placeholder 2">
            <a:extLst>
              <a:ext uri="{FF2B5EF4-FFF2-40B4-BE49-F238E27FC236}">
                <a16:creationId xmlns:a16="http://schemas.microsoft.com/office/drawing/2014/main" id="{2619523C-1ED6-7F90-129D-44A2F0F8B433}"/>
              </a:ext>
            </a:extLst>
          </p:cNvPr>
          <p:cNvSpPr>
            <a:spLocks noGrp="1"/>
          </p:cNvSpPr>
          <p:nvPr>
            <p:ph idx="1"/>
          </p:nvPr>
        </p:nvSpPr>
        <p:spPr/>
        <p:txBody>
          <a:bodyPr lIns="91440" tIns="45720" rIns="91440" bIns="45720" anchor="t"/>
          <a:lstStyle/>
          <a:p>
            <a:r>
              <a:rPr lang="en-US"/>
              <a:t>Healthcare</a:t>
            </a:r>
          </a:p>
          <a:p>
            <a:r>
              <a:rPr lang="en-US"/>
              <a:t>Housing</a:t>
            </a:r>
          </a:p>
          <a:p>
            <a:r>
              <a:rPr lang="en-US"/>
              <a:t>Employment and income</a:t>
            </a:r>
          </a:p>
          <a:p>
            <a:r>
              <a:rPr lang="en-US"/>
              <a:t>Voting</a:t>
            </a:r>
          </a:p>
          <a:p>
            <a:r>
              <a:rPr lang="en-US"/>
              <a:t>Public safety</a:t>
            </a:r>
          </a:p>
          <a:p>
            <a:r>
              <a:rPr lang="en-US"/>
              <a:t>Transportation</a:t>
            </a:r>
          </a:p>
          <a:p>
            <a:r>
              <a:rPr lang="en-US"/>
              <a:t>Social and ecological environment</a:t>
            </a:r>
          </a:p>
          <a:p>
            <a:endParaRPr lang="en-US"/>
          </a:p>
          <a:p>
            <a:endParaRPr lang="en-US"/>
          </a:p>
        </p:txBody>
      </p:sp>
    </p:spTree>
    <p:extLst>
      <p:ext uri="{BB962C8B-B14F-4D97-AF65-F5344CB8AC3E}">
        <p14:creationId xmlns:p14="http://schemas.microsoft.com/office/powerpoint/2010/main" val="978848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B0A0-9AAB-2037-B3E0-1E0BBA8B8F39}"/>
              </a:ext>
            </a:extLst>
          </p:cNvPr>
          <p:cNvSpPr>
            <a:spLocks noGrp="1"/>
          </p:cNvSpPr>
          <p:nvPr>
            <p:ph type="title"/>
          </p:nvPr>
        </p:nvSpPr>
        <p:spPr/>
        <p:txBody>
          <a:bodyPr/>
          <a:lstStyle/>
          <a:p>
            <a:r>
              <a:rPr lang="en-US"/>
              <a:t>Realtor Apology</a:t>
            </a:r>
          </a:p>
        </p:txBody>
      </p:sp>
      <p:pic>
        <p:nvPicPr>
          <p:cNvPr id="7" name="Picture 6">
            <a:extLst>
              <a:ext uri="{FF2B5EF4-FFF2-40B4-BE49-F238E27FC236}">
                <a16:creationId xmlns:a16="http://schemas.microsoft.com/office/drawing/2014/main" id="{49BB0F26-60CC-69C0-761B-3EA2801CD9EA}"/>
              </a:ext>
            </a:extLst>
          </p:cNvPr>
          <p:cNvPicPr>
            <a:picLocks noChangeAspect="1"/>
          </p:cNvPicPr>
          <p:nvPr/>
        </p:nvPicPr>
        <p:blipFill rotWithShape="1">
          <a:blip r:embed="rId2"/>
          <a:srcRect l="6175" r="6174" b="9129"/>
          <a:stretch/>
        </p:blipFill>
        <p:spPr>
          <a:xfrm>
            <a:off x="0" y="882870"/>
            <a:ext cx="12192000" cy="5399058"/>
          </a:xfrm>
          <a:prstGeom prst="rect">
            <a:avLst/>
          </a:prstGeom>
        </p:spPr>
      </p:pic>
    </p:spTree>
    <p:extLst>
      <p:ext uri="{BB962C8B-B14F-4D97-AF65-F5344CB8AC3E}">
        <p14:creationId xmlns:p14="http://schemas.microsoft.com/office/powerpoint/2010/main" val="816305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wearing a leopard print shirt and hat&#10;&#10;Description automatically generated">
            <a:extLst>
              <a:ext uri="{FF2B5EF4-FFF2-40B4-BE49-F238E27FC236}">
                <a16:creationId xmlns:a16="http://schemas.microsoft.com/office/drawing/2014/main" id="{29A201A5-C6AE-DAE6-C7EC-54A6BC6709FF}"/>
              </a:ext>
            </a:extLst>
          </p:cNvPr>
          <p:cNvPicPr>
            <a:picLocks noGrp="1" noChangeAspect="1"/>
          </p:cNvPicPr>
          <p:nvPr>
            <p:ph sz="half" idx="2"/>
          </p:nvPr>
        </p:nvPicPr>
        <p:blipFill>
          <a:blip r:embed="rId2"/>
          <a:stretch>
            <a:fillRect/>
          </a:stretch>
        </p:blipFill>
        <p:spPr>
          <a:xfrm>
            <a:off x="6668649" y="922072"/>
            <a:ext cx="3578007" cy="5367011"/>
          </a:xfrm>
        </p:spPr>
      </p:pic>
      <p:sp>
        <p:nvSpPr>
          <p:cNvPr id="2" name="Title 1">
            <a:extLst>
              <a:ext uri="{FF2B5EF4-FFF2-40B4-BE49-F238E27FC236}">
                <a16:creationId xmlns:a16="http://schemas.microsoft.com/office/drawing/2014/main" id="{5ED7D8CC-C466-36FD-68AD-5889D7DCF554}"/>
              </a:ext>
            </a:extLst>
          </p:cNvPr>
          <p:cNvSpPr>
            <a:spLocks noGrp="1"/>
          </p:cNvSpPr>
          <p:nvPr>
            <p:ph type="title"/>
          </p:nvPr>
        </p:nvSpPr>
        <p:spPr/>
        <p:txBody>
          <a:bodyPr/>
          <a:lstStyle/>
          <a:p>
            <a:r>
              <a:rPr lang="en-US"/>
              <a:t>Lack of Trust</a:t>
            </a:r>
          </a:p>
        </p:txBody>
      </p:sp>
      <p:sp>
        <p:nvSpPr>
          <p:cNvPr id="3" name="Content Placeholder 2">
            <a:extLst>
              <a:ext uri="{FF2B5EF4-FFF2-40B4-BE49-F238E27FC236}">
                <a16:creationId xmlns:a16="http://schemas.microsoft.com/office/drawing/2014/main" id="{0A27FFC4-1AB6-56E7-E3F9-97D27D6DBA9B}"/>
              </a:ext>
            </a:extLst>
          </p:cNvPr>
          <p:cNvSpPr>
            <a:spLocks noGrp="1"/>
          </p:cNvSpPr>
          <p:nvPr>
            <p:ph sz="half" idx="1"/>
          </p:nvPr>
        </p:nvSpPr>
        <p:spPr>
          <a:xfrm>
            <a:off x="316006" y="1264025"/>
            <a:ext cx="5678394" cy="4584364"/>
          </a:xfrm>
        </p:spPr>
        <p:txBody>
          <a:bodyPr/>
          <a:lstStyle/>
          <a:p>
            <a:pPr marL="0" indent="0" algn="ctr">
              <a:buNone/>
            </a:pPr>
            <a:endParaRPr lang="en-US"/>
          </a:p>
          <a:p>
            <a:pPr marL="0" indent="0" algn="ctr">
              <a:buNone/>
            </a:pPr>
            <a:endParaRPr lang="en-US"/>
          </a:p>
          <a:p>
            <a:pPr marL="0" indent="0" algn="ctr">
              <a:buNone/>
            </a:pPr>
            <a:endParaRPr lang="en-US"/>
          </a:p>
          <a:p>
            <a:pPr marL="0" indent="0" algn="ctr">
              <a:buNone/>
            </a:pPr>
            <a:r>
              <a:rPr lang="en-US" sz="3200"/>
              <a:t>Eventually, people lose faith in the systems that discriminate against them.</a:t>
            </a:r>
          </a:p>
        </p:txBody>
      </p:sp>
    </p:spTree>
    <p:extLst>
      <p:ext uri="{BB962C8B-B14F-4D97-AF65-F5344CB8AC3E}">
        <p14:creationId xmlns:p14="http://schemas.microsoft.com/office/powerpoint/2010/main" val="1805380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71413-76ED-15C0-6C9A-93B0434AC796}"/>
              </a:ext>
            </a:extLst>
          </p:cNvPr>
          <p:cNvSpPr>
            <a:spLocks noGrp="1"/>
          </p:cNvSpPr>
          <p:nvPr>
            <p:ph type="title"/>
          </p:nvPr>
        </p:nvSpPr>
        <p:spPr/>
        <p:txBody>
          <a:bodyPr lIns="91440" tIns="45720" rIns="91440" bIns="45720" anchor="t"/>
          <a:lstStyle/>
          <a:p>
            <a:r>
              <a:rPr lang="en-US"/>
              <a:t>Thank You!</a:t>
            </a:r>
          </a:p>
        </p:txBody>
      </p:sp>
      <p:pic>
        <p:nvPicPr>
          <p:cNvPr id="10" name="Picture 9" descr="A group of people&#10;&#10;Description automatically generated with medium confidence">
            <a:extLst>
              <a:ext uri="{FF2B5EF4-FFF2-40B4-BE49-F238E27FC236}">
                <a16:creationId xmlns:a16="http://schemas.microsoft.com/office/drawing/2014/main" id="{19284BB6-3B72-E83E-D890-0931C7AD6034}"/>
              </a:ext>
            </a:extLst>
          </p:cNvPr>
          <p:cNvPicPr>
            <a:picLocks noChangeAspect="1"/>
          </p:cNvPicPr>
          <p:nvPr/>
        </p:nvPicPr>
        <p:blipFill>
          <a:blip r:embed="rId3"/>
          <a:stretch>
            <a:fillRect/>
          </a:stretch>
        </p:blipFill>
        <p:spPr>
          <a:xfrm>
            <a:off x="2885136" y="921504"/>
            <a:ext cx="5996671" cy="5370153"/>
          </a:xfrm>
          <a:prstGeom prst="rect">
            <a:avLst/>
          </a:prstGeom>
        </p:spPr>
      </p:pic>
    </p:spTree>
    <p:extLst>
      <p:ext uri="{BB962C8B-B14F-4D97-AF65-F5344CB8AC3E}">
        <p14:creationId xmlns:p14="http://schemas.microsoft.com/office/powerpoint/2010/main" val="334096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C2E06D74-226C-4494-8215-F6AE9D81B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5137" y="3799240"/>
            <a:ext cx="1219202" cy="1219202"/>
          </a:xfrm>
          <a:prstGeom prst="rect">
            <a:avLst/>
          </a:prstGeom>
        </p:spPr>
      </p:pic>
      <p:pic>
        <p:nvPicPr>
          <p:cNvPr id="17" name="Picture 16" descr="Logo, icon&#10;&#10;Description automatically generated">
            <a:extLst>
              <a:ext uri="{FF2B5EF4-FFF2-40B4-BE49-F238E27FC236}">
                <a16:creationId xmlns:a16="http://schemas.microsoft.com/office/drawing/2014/main" id="{DA20D0D0-9736-4E4E-B16D-4D28324BE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870" y="3799240"/>
            <a:ext cx="1219202" cy="1219202"/>
          </a:xfrm>
          <a:prstGeom prst="rect">
            <a:avLst/>
          </a:prstGeom>
        </p:spPr>
      </p:pic>
      <p:pic>
        <p:nvPicPr>
          <p:cNvPr id="18" name="Picture 17">
            <a:extLst>
              <a:ext uri="{FF2B5EF4-FFF2-40B4-BE49-F238E27FC236}">
                <a16:creationId xmlns:a16="http://schemas.microsoft.com/office/drawing/2014/main" id="{3AC0E174-2D9A-4FB0-9984-0B5E2B7EE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978" y="3799240"/>
            <a:ext cx="1219202" cy="1219202"/>
          </a:xfrm>
          <a:prstGeom prst="rect">
            <a:avLst/>
          </a:prstGeom>
        </p:spPr>
      </p:pic>
      <p:pic>
        <p:nvPicPr>
          <p:cNvPr id="19" name="Picture 18" descr="Shape, circle&#10;&#10;Description automatically generated">
            <a:extLst>
              <a:ext uri="{FF2B5EF4-FFF2-40B4-BE49-F238E27FC236}">
                <a16:creationId xmlns:a16="http://schemas.microsoft.com/office/drawing/2014/main" id="{9ED7C62F-46B9-4B20-9117-61707F9CE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989" y="3799240"/>
            <a:ext cx="1219202" cy="1219202"/>
          </a:xfrm>
          <a:prstGeom prst="rect">
            <a:avLst/>
          </a:prstGeom>
        </p:spPr>
      </p:pic>
      <p:sp>
        <p:nvSpPr>
          <p:cNvPr id="2" name="Title 1"/>
          <p:cNvSpPr>
            <a:spLocks noGrp="1"/>
          </p:cNvSpPr>
          <p:nvPr>
            <p:ph type="title"/>
          </p:nvPr>
        </p:nvSpPr>
        <p:spPr/>
        <p:txBody>
          <a:bodyPr/>
          <a:lstStyle/>
          <a:p>
            <a:r>
              <a:rPr lang="en-US"/>
              <a:t>About the Foundation</a:t>
            </a:r>
          </a:p>
        </p:txBody>
      </p:sp>
      <p:sp>
        <p:nvSpPr>
          <p:cNvPr id="3" name="Content Placeholder 2"/>
          <p:cNvSpPr>
            <a:spLocks noGrp="1"/>
          </p:cNvSpPr>
          <p:nvPr>
            <p:ph idx="1"/>
          </p:nvPr>
        </p:nvSpPr>
        <p:spPr>
          <a:xfrm>
            <a:off x="609600" y="1322425"/>
            <a:ext cx="10690371" cy="4525963"/>
          </a:xfrm>
        </p:spPr>
        <p:txBody>
          <a:bodyPr/>
          <a:lstStyle/>
          <a:p>
            <a:pPr marL="0" indent="0" algn="ctr">
              <a:spcAft>
                <a:spcPts val="1200"/>
              </a:spcAft>
              <a:buNone/>
            </a:pPr>
            <a:r>
              <a:rPr lang="en-US" sz="2100" b="1"/>
              <a:t>Working in partnership with communities and nonprofits, Missouri Foundation for Health is transforming systems to eliminate inequities within all aspects of health and addressing the social and economic factors that shape health outcomes.</a:t>
            </a:r>
          </a:p>
          <a:p>
            <a:pPr marL="0" indent="0" algn="ctr">
              <a:spcAft>
                <a:spcPts val="1200"/>
              </a:spcAft>
              <a:buNone/>
            </a:pPr>
            <a:endParaRPr lang="en-US" sz="2100"/>
          </a:p>
          <a:p>
            <a:pPr marL="0" indent="0" algn="ctr">
              <a:spcAft>
                <a:spcPts val="1800"/>
              </a:spcAft>
              <a:buNone/>
            </a:pPr>
            <a:r>
              <a:rPr lang="en-US" sz="2100"/>
              <a:t>The Foundation is building a more equitable future through:</a:t>
            </a:r>
          </a:p>
        </p:txBody>
      </p:sp>
      <p:sp>
        <p:nvSpPr>
          <p:cNvPr id="4" name="Rectangle 3"/>
          <p:cNvSpPr/>
          <p:nvPr/>
        </p:nvSpPr>
        <p:spPr>
          <a:xfrm>
            <a:off x="6017542" y="5060275"/>
            <a:ext cx="2905330" cy="313932"/>
          </a:xfrm>
          <a:prstGeom prst="rect">
            <a:avLst/>
          </a:prstGeom>
        </p:spPr>
        <p:txBody>
          <a:bodyPr wrap="square">
            <a:spAutoFit/>
          </a:bodyPr>
          <a:lstStyle/>
          <a:p>
            <a:pPr algn="ctr">
              <a:lnSpc>
                <a:spcPct val="90000"/>
              </a:lnSpc>
              <a:spcAft>
                <a:spcPts val="600"/>
              </a:spcAft>
            </a:pPr>
            <a:r>
              <a:rPr lang="en-US" sz="1600" b="1">
                <a:solidFill>
                  <a:srgbClr val="454545"/>
                </a:solidFill>
                <a:latin typeface="Calibri" panose="020F0502020204030204" pitchFamily="34" charset="0"/>
              </a:rPr>
              <a:t>knowledge sharing </a:t>
            </a:r>
          </a:p>
        </p:txBody>
      </p:sp>
      <p:sp>
        <p:nvSpPr>
          <p:cNvPr id="5" name="Rectangle 4"/>
          <p:cNvSpPr/>
          <p:nvPr/>
        </p:nvSpPr>
        <p:spPr>
          <a:xfrm>
            <a:off x="3093856" y="5060275"/>
            <a:ext cx="2923685" cy="313932"/>
          </a:xfrm>
          <a:prstGeom prst="rect">
            <a:avLst/>
          </a:prstGeom>
        </p:spPr>
        <p:txBody>
          <a:bodyPr wrap="square">
            <a:spAutoFit/>
          </a:bodyPr>
          <a:lstStyle/>
          <a:p>
            <a:pPr algn="ctr">
              <a:lnSpc>
                <a:spcPct val="90000"/>
              </a:lnSpc>
              <a:spcAft>
                <a:spcPts val="600"/>
              </a:spcAft>
            </a:pPr>
            <a:r>
              <a:rPr lang="en-US" sz="1600" b="1">
                <a:solidFill>
                  <a:srgbClr val="454545"/>
                </a:solidFill>
                <a:latin typeface="Calibri" panose="020F0502020204030204" pitchFamily="34" charset="0"/>
              </a:rPr>
              <a:t>convening</a:t>
            </a:r>
          </a:p>
        </p:txBody>
      </p:sp>
      <p:sp>
        <p:nvSpPr>
          <p:cNvPr id="6" name="Rectangle 5"/>
          <p:cNvSpPr/>
          <p:nvPr/>
        </p:nvSpPr>
        <p:spPr>
          <a:xfrm>
            <a:off x="1140272" y="5060275"/>
            <a:ext cx="1335623" cy="313932"/>
          </a:xfrm>
          <a:prstGeom prst="rect">
            <a:avLst/>
          </a:prstGeom>
        </p:spPr>
        <p:txBody>
          <a:bodyPr wrap="none">
            <a:spAutoFit/>
          </a:bodyPr>
          <a:lstStyle/>
          <a:p>
            <a:pPr algn="ctr">
              <a:lnSpc>
                <a:spcPct val="90000"/>
              </a:lnSpc>
              <a:spcAft>
                <a:spcPts val="600"/>
              </a:spcAft>
            </a:pPr>
            <a:r>
              <a:rPr lang="en-US" sz="1600" b="1">
                <a:solidFill>
                  <a:srgbClr val="454545"/>
                </a:solidFill>
                <a:latin typeface="Calibri" panose="020F0502020204030204" pitchFamily="34" charset="0"/>
              </a:rPr>
              <a:t>collaboration</a:t>
            </a:r>
          </a:p>
        </p:txBody>
      </p:sp>
      <p:cxnSp>
        <p:nvCxnSpPr>
          <p:cNvPr id="7" name="Straight Connector 6"/>
          <p:cNvCxnSpPr/>
          <p:nvPr/>
        </p:nvCxnSpPr>
        <p:spPr>
          <a:xfrm>
            <a:off x="3093856" y="3816956"/>
            <a:ext cx="0" cy="17099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7542" y="3816956"/>
            <a:ext cx="0" cy="17099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922871" y="3816956"/>
            <a:ext cx="0" cy="17099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201477" y="5060275"/>
            <a:ext cx="2041185" cy="313932"/>
          </a:xfrm>
          <a:prstGeom prst="rect">
            <a:avLst/>
          </a:prstGeom>
        </p:spPr>
        <p:txBody>
          <a:bodyPr wrap="square">
            <a:spAutoFit/>
          </a:bodyPr>
          <a:lstStyle/>
          <a:p>
            <a:pPr algn="ctr">
              <a:lnSpc>
                <a:spcPct val="90000"/>
              </a:lnSpc>
              <a:spcAft>
                <a:spcPts val="600"/>
              </a:spcAft>
            </a:pPr>
            <a:r>
              <a:rPr lang="en-US" sz="1600" b="1">
                <a:solidFill>
                  <a:srgbClr val="454545"/>
                </a:solidFill>
                <a:latin typeface="Calibri" panose="020F0502020204030204" pitchFamily="34" charset="0"/>
              </a:rPr>
              <a:t>strategic investment</a:t>
            </a:r>
          </a:p>
        </p:txBody>
      </p:sp>
    </p:spTree>
    <p:extLst>
      <p:ext uri="{BB962C8B-B14F-4D97-AF65-F5344CB8AC3E}">
        <p14:creationId xmlns:p14="http://schemas.microsoft.com/office/powerpoint/2010/main" val="227070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68D65-54CF-22EE-9E92-C5D4686A81A0}"/>
              </a:ext>
            </a:extLst>
          </p:cNvPr>
          <p:cNvSpPr>
            <a:spLocks noGrp="1"/>
          </p:cNvSpPr>
          <p:nvPr>
            <p:ph type="title"/>
          </p:nvPr>
        </p:nvSpPr>
        <p:spPr/>
        <p:txBody>
          <a:bodyPr/>
          <a:lstStyle/>
          <a:p>
            <a:r>
              <a:rPr lang="en-US"/>
              <a:t>Our Vision</a:t>
            </a:r>
          </a:p>
        </p:txBody>
      </p:sp>
      <p:sp>
        <p:nvSpPr>
          <p:cNvPr id="4" name="Content Placeholder 2">
            <a:extLst>
              <a:ext uri="{FF2B5EF4-FFF2-40B4-BE49-F238E27FC236}">
                <a16:creationId xmlns:a16="http://schemas.microsoft.com/office/drawing/2014/main" id="{A2B16BAF-24FF-24E9-ECE3-A8D8E3B7A6B6}"/>
              </a:ext>
            </a:extLst>
          </p:cNvPr>
          <p:cNvSpPr>
            <a:spLocks noGrp="1"/>
          </p:cNvSpPr>
          <p:nvPr>
            <p:ph idx="1"/>
          </p:nvPr>
        </p:nvSpPr>
        <p:spPr>
          <a:xfrm>
            <a:off x="609600" y="1322388"/>
            <a:ext cx="10972800" cy="4525962"/>
          </a:xfrm>
        </p:spPr>
        <p:txBody>
          <a:bodyPr/>
          <a:lstStyle/>
          <a:p>
            <a:pPr marL="0" indent="0">
              <a:buNone/>
            </a:pPr>
            <a:endParaRPr lang="en-US"/>
          </a:p>
          <a:p>
            <a:pPr marL="0" indent="0" algn="ctr">
              <a:buNone/>
            </a:pPr>
            <a:endParaRPr lang="en-US" sz="2800" i="1"/>
          </a:p>
          <a:p>
            <a:pPr marL="0" indent="0" algn="ctr">
              <a:buNone/>
            </a:pPr>
            <a:endParaRPr lang="en-US" sz="2800" i="1"/>
          </a:p>
          <a:p>
            <a:pPr marL="0" indent="0" algn="ctr">
              <a:buNone/>
            </a:pPr>
            <a:r>
              <a:rPr lang="en-US" sz="2800" i="1"/>
              <a:t>Missourians from all backgrounds will have a fair and just opportunity to live their healthiest lives.</a:t>
            </a:r>
          </a:p>
        </p:txBody>
      </p:sp>
    </p:spTree>
    <p:extLst>
      <p:ext uri="{BB962C8B-B14F-4D97-AF65-F5344CB8AC3E}">
        <p14:creationId xmlns:p14="http://schemas.microsoft.com/office/powerpoint/2010/main" val="116677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98047-32D8-174E-B31C-079B048C7314}"/>
              </a:ext>
            </a:extLst>
          </p:cNvPr>
          <p:cNvSpPr>
            <a:spLocks noGrp="1"/>
          </p:cNvSpPr>
          <p:nvPr>
            <p:ph type="title"/>
          </p:nvPr>
        </p:nvSpPr>
        <p:spPr/>
        <p:txBody>
          <a:bodyPr/>
          <a:lstStyle/>
          <a:p>
            <a:r>
              <a:rPr lang="en-US"/>
              <a:t>Health Equity</a:t>
            </a:r>
          </a:p>
        </p:txBody>
      </p:sp>
      <p:sp>
        <p:nvSpPr>
          <p:cNvPr id="3" name="Content Placeholder 2">
            <a:extLst>
              <a:ext uri="{FF2B5EF4-FFF2-40B4-BE49-F238E27FC236}">
                <a16:creationId xmlns:a16="http://schemas.microsoft.com/office/drawing/2014/main" id="{CA68BC2F-0A9E-0C1E-413E-A86F25139646}"/>
              </a:ext>
            </a:extLst>
          </p:cNvPr>
          <p:cNvSpPr>
            <a:spLocks noGrp="1"/>
          </p:cNvSpPr>
          <p:nvPr>
            <p:ph idx="1"/>
          </p:nvPr>
        </p:nvSpPr>
        <p:spPr/>
        <p:txBody>
          <a:bodyPr/>
          <a:lstStyle/>
          <a:p>
            <a:pPr marL="0" indent="0">
              <a:buNone/>
            </a:pPr>
            <a:endParaRPr lang="en-US"/>
          </a:p>
          <a:p>
            <a:pPr marL="0" indent="0" algn="ctr">
              <a:buNone/>
            </a:pPr>
            <a:r>
              <a:rPr lang="en-US" sz="2800" i="1"/>
              <a:t>Health equity means that everyone has a fair and just opportunity to be as healthy as possible. To achieve health equity, obstacles to health such as poverty, discrimination, and their consequences, including a lack of access to good jobs with fair pay, quality education and housing, safe environments, and health care must be removed.</a:t>
            </a:r>
          </a:p>
        </p:txBody>
      </p:sp>
    </p:spTree>
    <p:extLst>
      <p:ext uri="{BB962C8B-B14F-4D97-AF65-F5344CB8AC3E}">
        <p14:creationId xmlns:p14="http://schemas.microsoft.com/office/powerpoint/2010/main" val="3347395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71413-76ED-15C0-6C9A-93B0434AC796}"/>
              </a:ext>
            </a:extLst>
          </p:cNvPr>
          <p:cNvSpPr>
            <a:spLocks noGrp="1"/>
          </p:cNvSpPr>
          <p:nvPr>
            <p:ph type="title"/>
          </p:nvPr>
        </p:nvSpPr>
        <p:spPr/>
        <p:txBody>
          <a:bodyPr lIns="91440" tIns="45720" rIns="91440" bIns="45720" anchor="t"/>
          <a:lstStyle/>
          <a:p>
            <a:r>
              <a:rPr lang="en-US"/>
              <a:t>Health Equity</a:t>
            </a:r>
          </a:p>
        </p:txBody>
      </p:sp>
      <p:pic>
        <p:nvPicPr>
          <p:cNvPr id="4" name="Picture 3" descr="A map of missouri with different colored states&#10;&#10;Description automatically generated">
            <a:extLst>
              <a:ext uri="{FF2B5EF4-FFF2-40B4-BE49-F238E27FC236}">
                <a16:creationId xmlns:a16="http://schemas.microsoft.com/office/drawing/2014/main" id="{15F1D0BD-B10F-D195-B135-0E452D885FAF}"/>
              </a:ext>
            </a:extLst>
          </p:cNvPr>
          <p:cNvPicPr>
            <a:picLocks noChangeAspect="1"/>
          </p:cNvPicPr>
          <p:nvPr/>
        </p:nvPicPr>
        <p:blipFill>
          <a:blip r:embed="rId3"/>
          <a:stretch>
            <a:fillRect/>
          </a:stretch>
        </p:blipFill>
        <p:spPr>
          <a:xfrm>
            <a:off x="2792669" y="1282059"/>
            <a:ext cx="6048041" cy="4974901"/>
          </a:xfrm>
          <a:prstGeom prst="rect">
            <a:avLst/>
          </a:prstGeom>
        </p:spPr>
      </p:pic>
    </p:spTree>
    <p:extLst>
      <p:ext uri="{BB962C8B-B14F-4D97-AF65-F5344CB8AC3E}">
        <p14:creationId xmlns:p14="http://schemas.microsoft.com/office/powerpoint/2010/main" val="390400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lIns="91440" tIns="45720" rIns="91440" bIns="45720" anchor="t"/>
          <a:lstStyle/>
          <a:p>
            <a:r>
              <a:rPr lang="en-US"/>
              <a:t>Health Equity &amp; Intersectional Equity</a:t>
            </a:r>
          </a:p>
        </p:txBody>
      </p:sp>
      <p:pic>
        <p:nvPicPr>
          <p:cNvPr id="7" name="Picture 6" descr="Background pattern&#10;&#10;Description automatically generated with low confidence">
            <a:extLst>
              <a:ext uri="{FF2B5EF4-FFF2-40B4-BE49-F238E27FC236}">
                <a16:creationId xmlns:a16="http://schemas.microsoft.com/office/drawing/2014/main" id="{46C24430-5F06-48B0-8BCD-700E259D9E44}"/>
              </a:ext>
            </a:extLst>
          </p:cNvPr>
          <p:cNvPicPr>
            <a:picLocks noChangeAspect="1"/>
          </p:cNvPicPr>
          <p:nvPr/>
        </p:nvPicPr>
        <p:blipFill>
          <a:blip r:embed="rId3"/>
          <a:stretch>
            <a:fillRect/>
          </a:stretch>
        </p:blipFill>
        <p:spPr>
          <a:xfrm>
            <a:off x="0" y="1166145"/>
            <a:ext cx="12192000" cy="4953000"/>
          </a:xfrm>
          <a:prstGeom prst="rect">
            <a:avLst/>
          </a:prstGeom>
        </p:spPr>
      </p:pic>
    </p:spTree>
    <p:extLst>
      <p:ext uri="{BB962C8B-B14F-4D97-AF65-F5344CB8AC3E}">
        <p14:creationId xmlns:p14="http://schemas.microsoft.com/office/powerpoint/2010/main" val="1890289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903D3-62B8-74D5-0220-B381C891A404}"/>
              </a:ext>
            </a:extLst>
          </p:cNvPr>
          <p:cNvSpPr>
            <a:spLocks noGrp="1"/>
          </p:cNvSpPr>
          <p:nvPr>
            <p:ph type="title"/>
          </p:nvPr>
        </p:nvSpPr>
        <p:spPr/>
        <p:txBody>
          <a:bodyPr/>
          <a:lstStyle/>
          <a:p>
            <a:r>
              <a:rPr lang="en-US"/>
              <a:t>Systemic and Structural Racism</a:t>
            </a:r>
          </a:p>
        </p:txBody>
      </p:sp>
      <p:sp>
        <p:nvSpPr>
          <p:cNvPr id="4" name="Slide Number Placeholder 3">
            <a:extLst>
              <a:ext uri="{FF2B5EF4-FFF2-40B4-BE49-F238E27FC236}">
                <a16:creationId xmlns:a16="http://schemas.microsoft.com/office/drawing/2014/main" id="{1B0BF142-8D12-67FA-704A-8889D169A841}"/>
              </a:ext>
            </a:extLst>
          </p:cNvPr>
          <p:cNvSpPr>
            <a:spLocks noGrp="1"/>
          </p:cNvSpPr>
          <p:nvPr>
            <p:ph type="sldNum" sz="quarter" idx="10"/>
          </p:nvPr>
        </p:nvSpPr>
        <p:spPr>
          <a:xfrm>
            <a:off x="9448800" y="645124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C90CC51-3F0A-4F4C-B468-687529D0DCA0}" type="slidenum">
              <a:rPr lang="en-US" smtClean="0"/>
              <a:pPr/>
              <a:t>7</a:t>
            </a:fld>
            <a:endParaRPr lang="en-US"/>
          </a:p>
        </p:txBody>
      </p:sp>
      <p:pic>
        <p:nvPicPr>
          <p:cNvPr id="5" name="Picture 4" descr="Background pattern&#10;&#10;Description automatically generated with low confidence">
            <a:extLst>
              <a:ext uri="{FF2B5EF4-FFF2-40B4-BE49-F238E27FC236}">
                <a16:creationId xmlns:a16="http://schemas.microsoft.com/office/drawing/2014/main" id="{CB94B433-80AA-BA29-3E11-52A5233187AF}"/>
              </a:ext>
            </a:extLst>
          </p:cNvPr>
          <p:cNvPicPr>
            <a:picLocks noChangeAspect="1"/>
          </p:cNvPicPr>
          <p:nvPr/>
        </p:nvPicPr>
        <p:blipFill>
          <a:blip r:embed="rId3"/>
          <a:stretch>
            <a:fillRect/>
          </a:stretch>
        </p:blipFill>
        <p:spPr>
          <a:xfrm>
            <a:off x="0" y="1670050"/>
            <a:ext cx="12192000" cy="3898900"/>
          </a:xfrm>
          <a:prstGeom prst="rect">
            <a:avLst/>
          </a:prstGeom>
        </p:spPr>
      </p:pic>
    </p:spTree>
    <p:extLst>
      <p:ext uri="{BB962C8B-B14F-4D97-AF65-F5344CB8AC3E}">
        <p14:creationId xmlns:p14="http://schemas.microsoft.com/office/powerpoint/2010/main" val="29434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6A5C-AD39-00D5-BE33-A68F986371A6}"/>
              </a:ext>
            </a:extLst>
          </p:cNvPr>
          <p:cNvSpPr>
            <a:spLocks noGrp="1"/>
          </p:cNvSpPr>
          <p:nvPr>
            <p:ph type="title"/>
          </p:nvPr>
        </p:nvSpPr>
        <p:spPr/>
        <p:txBody>
          <a:bodyPr/>
          <a:lstStyle/>
          <a:p>
            <a:r>
              <a:rPr lang="en-US"/>
              <a:t>Redlining</a:t>
            </a:r>
          </a:p>
        </p:txBody>
      </p:sp>
      <p:pic>
        <p:nvPicPr>
          <p:cNvPr id="5" name="Content Placeholder 4" descr="Close up of small house wrapped in green ribbon">
            <a:extLst>
              <a:ext uri="{FF2B5EF4-FFF2-40B4-BE49-F238E27FC236}">
                <a16:creationId xmlns:a16="http://schemas.microsoft.com/office/drawing/2014/main" id="{31CA1734-89A4-1C45-1849-CAE5552092EF}"/>
              </a:ext>
            </a:extLst>
          </p:cNvPr>
          <p:cNvPicPr>
            <a:picLocks noGrp="1" noChangeAspect="1"/>
          </p:cNvPicPr>
          <p:nvPr>
            <p:ph sz="half" idx="1"/>
          </p:nvPr>
        </p:nvPicPr>
        <p:blipFill rotWithShape="1">
          <a:blip r:embed="rId3"/>
          <a:stretch/>
        </p:blipFill>
        <p:spPr>
          <a:xfrm>
            <a:off x="95646" y="1447800"/>
            <a:ext cx="5898754" cy="3932502"/>
          </a:xfrm>
        </p:spPr>
      </p:pic>
      <p:sp>
        <p:nvSpPr>
          <p:cNvPr id="6" name="Content Placeholder 5">
            <a:extLst>
              <a:ext uri="{FF2B5EF4-FFF2-40B4-BE49-F238E27FC236}">
                <a16:creationId xmlns:a16="http://schemas.microsoft.com/office/drawing/2014/main" id="{D3CE853D-BEA9-53EB-F237-C880C501C622}"/>
              </a:ext>
            </a:extLst>
          </p:cNvPr>
          <p:cNvSpPr>
            <a:spLocks noGrp="1"/>
          </p:cNvSpPr>
          <p:nvPr>
            <p:ph sz="half" idx="2"/>
          </p:nvPr>
        </p:nvSpPr>
        <p:spPr/>
        <p:txBody>
          <a:bodyPr/>
          <a:lstStyle/>
          <a:p>
            <a:r>
              <a:rPr lang="en-US"/>
              <a:t>Between 1935 and 1940, the Home Owners' Loan Corporation (HOLC) graded thousands of American neighborhoods.</a:t>
            </a:r>
          </a:p>
          <a:p>
            <a:r>
              <a:rPr lang="en-US"/>
              <a:t>Assessed the relative security or riskiness of those areas for banks, savings and loans, and mortgage lenders. </a:t>
            </a:r>
          </a:p>
        </p:txBody>
      </p:sp>
    </p:spTree>
    <p:extLst>
      <p:ext uri="{BB962C8B-B14F-4D97-AF65-F5344CB8AC3E}">
        <p14:creationId xmlns:p14="http://schemas.microsoft.com/office/powerpoint/2010/main" val="423401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D898-9B37-2875-4324-DEE1751DE7AF}"/>
              </a:ext>
            </a:extLst>
          </p:cNvPr>
          <p:cNvSpPr>
            <a:spLocks noGrp="1"/>
          </p:cNvSpPr>
          <p:nvPr>
            <p:ph type="title"/>
          </p:nvPr>
        </p:nvSpPr>
        <p:spPr>
          <a:xfrm>
            <a:off x="0" y="108586"/>
            <a:ext cx="10972800" cy="639762"/>
          </a:xfrm>
        </p:spPr>
        <p:txBody>
          <a:bodyPr/>
          <a:lstStyle/>
          <a:p>
            <a:r>
              <a:rPr lang="en-US"/>
              <a:t>1937 Redlining Map – St. Louis</a:t>
            </a:r>
          </a:p>
        </p:txBody>
      </p:sp>
      <p:pic>
        <p:nvPicPr>
          <p:cNvPr id="8" name="Content Placeholder 7" descr="A map of a city&#10;&#10;Description automatically generated">
            <a:extLst>
              <a:ext uri="{FF2B5EF4-FFF2-40B4-BE49-F238E27FC236}">
                <a16:creationId xmlns:a16="http://schemas.microsoft.com/office/drawing/2014/main" id="{A5F6C78A-130E-DF68-404C-8E63A2D08F94}"/>
              </a:ext>
            </a:extLst>
          </p:cNvPr>
          <p:cNvPicPr>
            <a:picLocks noGrp="1" noChangeAspect="1"/>
          </p:cNvPicPr>
          <p:nvPr>
            <p:ph idx="1"/>
          </p:nvPr>
        </p:nvPicPr>
        <p:blipFill>
          <a:blip r:embed="rId3"/>
          <a:stretch>
            <a:fillRect/>
          </a:stretch>
        </p:blipFill>
        <p:spPr>
          <a:xfrm>
            <a:off x="6869284" y="-13966"/>
            <a:ext cx="4618862" cy="6858000"/>
          </a:xfrm>
          <a:effectLst>
            <a:outerShdw blurRad="50800" dist="38100" dir="5400000" algn="t" rotWithShape="0">
              <a:prstClr val="black">
                <a:alpha val="40000"/>
              </a:prstClr>
            </a:outerShdw>
          </a:effectLst>
        </p:spPr>
      </p:pic>
      <p:pic>
        <p:nvPicPr>
          <p:cNvPr id="10" name="Picture 9" descr="A chart with different colored squares&#10;&#10;Description automatically generated with medium confidence">
            <a:extLst>
              <a:ext uri="{FF2B5EF4-FFF2-40B4-BE49-F238E27FC236}">
                <a16:creationId xmlns:a16="http://schemas.microsoft.com/office/drawing/2014/main" id="{3655D634-5FF9-7177-12C0-4A0E93D1901B}"/>
              </a:ext>
            </a:extLst>
          </p:cNvPr>
          <p:cNvPicPr>
            <a:picLocks noChangeAspect="1"/>
          </p:cNvPicPr>
          <p:nvPr/>
        </p:nvPicPr>
        <p:blipFill>
          <a:blip r:embed="rId4"/>
          <a:stretch>
            <a:fillRect/>
          </a:stretch>
        </p:blipFill>
        <p:spPr>
          <a:xfrm>
            <a:off x="444070" y="1485900"/>
            <a:ext cx="4926273" cy="3743968"/>
          </a:xfrm>
          <a:prstGeom prst="rect">
            <a:avLst/>
          </a:prstGeom>
        </p:spPr>
      </p:pic>
    </p:spTree>
    <p:extLst>
      <p:ext uri="{BB962C8B-B14F-4D97-AF65-F5344CB8AC3E}">
        <p14:creationId xmlns:p14="http://schemas.microsoft.com/office/powerpoint/2010/main" val="668392869"/>
      </p:ext>
    </p:extLst>
  </p:cSld>
  <p:clrMapOvr>
    <a:masterClrMapping/>
  </p:clrMapOvr>
</p:sld>
</file>

<file path=ppt/theme/theme1.xml><?xml version="1.0" encoding="utf-8"?>
<a:theme xmlns:a="http://schemas.openxmlformats.org/drawingml/2006/main" name="1_Custom Design">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3BCCA"/>
      </a:hlink>
      <a:folHlink>
        <a:srgbClr val="800080"/>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3BCCA"/>
      </a:hlink>
      <a:folHlink>
        <a:srgbClr val="800080"/>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3BCCA"/>
      </a:hlink>
      <a:folHlink>
        <a:srgbClr val="800080"/>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96e927b-1d0e-44eb-ae8a-b23270932f4b">
      <Terms xmlns="http://schemas.microsoft.com/office/infopath/2007/PartnerControls"/>
    </lcf76f155ced4ddcb4097134ff3c332f>
    <TaxCatchAll xmlns="90606da5-f929-4a00-979e-be68a9cad8f5" xsi:nil="true"/>
    <_Flow_SignoffStatus xmlns="c96e927b-1d0e-44eb-ae8a-b23270932f4b" xsi:nil="true"/>
    <SharedWithUsers xmlns="90606da5-f929-4a00-979e-be68a9cad8f5">
      <UserInfo>
        <DisplayName>Jeff Harris</DisplayName>
        <AccountId>12</AccountId>
        <AccountType/>
      </UserInfo>
      <UserInfo>
        <DisplayName>Dwayne Proctor</DisplayName>
        <AccountId>46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F2C647EF0EE74EB66569FADDF84DF4" ma:contentTypeVersion="19" ma:contentTypeDescription="Create a new document." ma:contentTypeScope="" ma:versionID="43e2ab8787153d36af8c075c85997939">
  <xsd:schema xmlns:xsd="http://www.w3.org/2001/XMLSchema" xmlns:xs="http://www.w3.org/2001/XMLSchema" xmlns:p="http://schemas.microsoft.com/office/2006/metadata/properties" xmlns:ns2="c96e927b-1d0e-44eb-ae8a-b23270932f4b" xmlns:ns3="90606da5-f929-4a00-979e-be68a9cad8f5" targetNamespace="http://schemas.microsoft.com/office/2006/metadata/properties" ma:root="true" ma:fieldsID="7b195256e87bf7ff37bf75b6f5518aa2" ns2:_="" ns3:_="">
    <xsd:import namespace="c96e927b-1d0e-44eb-ae8a-b23270932f4b"/>
    <xsd:import namespace="90606da5-f929-4a00-979e-be68a9cad8f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_Flow_SignoffStatus"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6e927b-1d0e-44eb-ae8a-b23270932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47e122e-cac2-4c0e-9612-9d249f63eae6" ma:termSetId="09814cd3-568e-fe90-9814-8d621ff8fb84" ma:anchorId="fba54fb3-c3e1-fe81-a776-ca4b69148c4d" ma:open="true" ma:isKeyword="false">
      <xsd:complexType>
        <xsd:sequence>
          <xsd:element ref="pc:Terms" minOccurs="0" maxOccurs="1"/>
        </xsd:sequence>
      </xsd:complexType>
    </xsd:element>
    <xsd:element name="_Flow_SignoffStatus" ma:index="23" nillable="true" ma:displayName="Sign-off status" ma:internalName="Sign_x002d_off_x0020_status">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606da5-f929-4a00-979e-be68a9cad8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7a4ad4-64c6-4598-89f8-9b80c59a3af1}" ma:internalName="TaxCatchAll" ma:showField="CatchAllData" ma:web="90606da5-f929-4a00-979e-be68a9cad8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13EB14-8D1F-4592-A4B3-960DCDE98431}">
  <ds:schemaRefs>
    <ds:schemaRef ds:uri="90606da5-f929-4a00-979e-be68a9cad8f5"/>
    <ds:schemaRef ds:uri="c96e927b-1d0e-44eb-ae8a-b23270932f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FB4FA58-D573-4495-9794-9B2BBC01D192}">
  <ds:schemaRefs>
    <ds:schemaRef ds:uri="90606da5-f929-4a00-979e-be68a9cad8f5"/>
    <ds:schemaRef ds:uri="c96e927b-1d0e-44eb-ae8a-b23270932f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A84C7DE-8492-4041-9122-C2DC11023B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1078</Words>
  <Application>Microsoft Office PowerPoint</Application>
  <PresentationFormat>Widescreen</PresentationFormat>
  <Paragraphs>91</Paragraphs>
  <Slides>16</Slides>
  <Notes>12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Roboto</vt:lpstr>
      <vt:lpstr>Trebuchet MS</vt:lpstr>
      <vt:lpstr>1_Custom Design</vt:lpstr>
      <vt:lpstr>2_Custom Design</vt:lpstr>
      <vt:lpstr>1_Custom Design</vt:lpstr>
      <vt:lpstr>Health Equity and Aging in Missouri</vt:lpstr>
      <vt:lpstr>About the Foundation</vt:lpstr>
      <vt:lpstr>Our Vision</vt:lpstr>
      <vt:lpstr>Health Equity</vt:lpstr>
      <vt:lpstr>Health Equity</vt:lpstr>
      <vt:lpstr>Health Equity &amp; Intersectional Equity</vt:lpstr>
      <vt:lpstr>Systemic and Structural Racism</vt:lpstr>
      <vt:lpstr>Redlining</vt:lpstr>
      <vt:lpstr>1937 Redlining Map – St. Louis</vt:lpstr>
      <vt:lpstr>Life Expectancy: St. Louis</vt:lpstr>
      <vt:lpstr>Redlining and Life Expectancy Maps</vt:lpstr>
      <vt:lpstr>Redlining had Negative Impacts on...</vt:lpstr>
      <vt:lpstr>Social Determinants of Health</vt:lpstr>
      <vt:lpstr>Realtor Apology</vt:lpstr>
      <vt:lpstr>Lack of Trust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Falcon</dc:creator>
  <cp:lastModifiedBy>Tiffany Phillips</cp:lastModifiedBy>
  <cp:revision>1</cp:revision>
  <cp:lastPrinted>2024-01-31T15:54:09Z</cp:lastPrinted>
  <dcterms:created xsi:type="dcterms:W3CDTF">2014-09-22T13:58:48Z</dcterms:created>
  <dcterms:modified xsi:type="dcterms:W3CDTF">2024-02-07T21:20:11Z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13700</vt:r8>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y fmtid="{D5CDD505-2E9C-101B-9397-08002B2CF9AE}" pid="7" name="MediaServiceImageTags">
    <vt:lpwstr/>
  </property>
  <property fmtid="{D5CDD505-2E9C-101B-9397-08002B2CF9AE}" pid="8" name="ContentTypeId">
    <vt:lpwstr>0x010100AAF2C647EF0EE74EB66569FADDF84DF4</vt:lpwstr>
  </property>
</Properties>
</file>