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59" r:id="rId6"/>
    <p:sldId id="257" r:id="rId7"/>
    <p:sldId id="262" r:id="rId8"/>
    <p:sldId id="258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4B8"/>
    <a:srgbClr val="5E0009"/>
    <a:srgbClr val="425563"/>
    <a:srgbClr val="32576D"/>
    <a:srgbClr val="406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24"/>
    <p:restoredTop sz="94631"/>
  </p:normalViewPr>
  <p:slideViewPr>
    <p:cSldViewPr snapToGrid="0" snapToObjects="1">
      <p:cViewPr varScale="1">
        <p:scale>
          <a:sx n="82" d="100"/>
          <a:sy n="82" d="100"/>
        </p:scale>
        <p:origin x="96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B15EF-D5D7-4471-ABF9-11BC352B7D84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921394D-3B7D-4018-A913-195FFF8B0253}">
      <dgm:prSet/>
      <dgm:spPr/>
      <dgm:t>
        <a:bodyPr/>
        <a:lstStyle/>
        <a:p>
          <a:r>
            <a:rPr lang="en-US"/>
            <a:t>Economic disadvantage </a:t>
          </a:r>
        </a:p>
      </dgm:t>
    </dgm:pt>
    <dgm:pt modelId="{E4B66438-2E36-4781-BC25-E0CA105AA0FD}" type="parTrans" cxnId="{B79C8C98-B491-4F44-8EFB-CFC50F5C12D7}">
      <dgm:prSet/>
      <dgm:spPr/>
      <dgm:t>
        <a:bodyPr/>
        <a:lstStyle/>
        <a:p>
          <a:endParaRPr lang="en-US"/>
        </a:p>
      </dgm:t>
    </dgm:pt>
    <dgm:pt modelId="{735F08EF-5C65-4AAD-9EDA-6819E993A96F}" type="sibTrans" cxnId="{B79C8C98-B491-4F44-8EFB-CFC50F5C12D7}">
      <dgm:prSet/>
      <dgm:spPr/>
      <dgm:t>
        <a:bodyPr/>
        <a:lstStyle/>
        <a:p>
          <a:endParaRPr lang="en-US"/>
        </a:p>
      </dgm:t>
    </dgm:pt>
    <dgm:pt modelId="{263D83D3-0F42-4387-BC65-2A672963FC77}">
      <dgm:prSet/>
      <dgm:spPr/>
      <dgm:t>
        <a:bodyPr/>
        <a:lstStyle/>
        <a:p>
          <a:r>
            <a:rPr lang="en-US"/>
            <a:t>Housing discrimination and living conditions</a:t>
          </a:r>
        </a:p>
      </dgm:t>
    </dgm:pt>
    <dgm:pt modelId="{D3C3E122-955F-4C4E-B482-2C908A50DA98}" type="parTrans" cxnId="{7F475FC9-D49C-4413-92B7-B089CC1DA589}">
      <dgm:prSet/>
      <dgm:spPr/>
      <dgm:t>
        <a:bodyPr/>
        <a:lstStyle/>
        <a:p>
          <a:endParaRPr lang="en-US"/>
        </a:p>
      </dgm:t>
    </dgm:pt>
    <dgm:pt modelId="{5430CFD9-6B78-4578-B1AE-F38B397852EC}" type="sibTrans" cxnId="{7F475FC9-D49C-4413-92B7-B089CC1DA589}">
      <dgm:prSet/>
      <dgm:spPr/>
      <dgm:t>
        <a:bodyPr/>
        <a:lstStyle/>
        <a:p>
          <a:endParaRPr lang="en-US"/>
        </a:p>
      </dgm:t>
    </dgm:pt>
    <dgm:pt modelId="{0B0C2D0F-2877-459D-96A2-432288423C31}">
      <dgm:prSet/>
      <dgm:spPr/>
      <dgm:t>
        <a:bodyPr/>
        <a:lstStyle/>
        <a:p>
          <a:r>
            <a:rPr lang="en-US"/>
            <a:t>Social isolation and loneliness </a:t>
          </a:r>
        </a:p>
      </dgm:t>
    </dgm:pt>
    <dgm:pt modelId="{8A1EFA68-1D89-468E-84B7-9948A9779AF9}" type="parTrans" cxnId="{DBAC99DF-A886-42F8-989F-1993EEE0F161}">
      <dgm:prSet/>
      <dgm:spPr/>
      <dgm:t>
        <a:bodyPr/>
        <a:lstStyle/>
        <a:p>
          <a:endParaRPr lang="en-US"/>
        </a:p>
      </dgm:t>
    </dgm:pt>
    <dgm:pt modelId="{6C185F3C-21F8-4E0A-BD9C-36EA2FD479DE}" type="sibTrans" cxnId="{DBAC99DF-A886-42F8-989F-1993EEE0F161}">
      <dgm:prSet/>
      <dgm:spPr/>
      <dgm:t>
        <a:bodyPr/>
        <a:lstStyle/>
        <a:p>
          <a:endParaRPr lang="en-US"/>
        </a:p>
      </dgm:t>
    </dgm:pt>
    <dgm:pt modelId="{5A83C9B2-1F74-4549-9FF5-4CB96F3840C7}">
      <dgm:prSet/>
      <dgm:spPr/>
      <dgm:t>
        <a:bodyPr/>
        <a:lstStyle/>
        <a:p>
          <a:r>
            <a:rPr lang="en-US"/>
            <a:t>Cumulative effects of stress and trauma</a:t>
          </a:r>
        </a:p>
      </dgm:t>
    </dgm:pt>
    <dgm:pt modelId="{9923DE5C-6B85-4266-ACC6-1C88D253ED7A}" type="parTrans" cxnId="{9DFD11C6-5237-4DF3-89C0-E244F7F14072}">
      <dgm:prSet/>
      <dgm:spPr/>
      <dgm:t>
        <a:bodyPr/>
        <a:lstStyle/>
        <a:p>
          <a:endParaRPr lang="en-US"/>
        </a:p>
      </dgm:t>
    </dgm:pt>
    <dgm:pt modelId="{A430A082-A97B-40E8-8CCB-B46D4E2B08C5}" type="sibTrans" cxnId="{9DFD11C6-5237-4DF3-89C0-E244F7F14072}">
      <dgm:prSet/>
      <dgm:spPr/>
      <dgm:t>
        <a:bodyPr/>
        <a:lstStyle/>
        <a:p>
          <a:endParaRPr lang="en-US"/>
        </a:p>
      </dgm:t>
    </dgm:pt>
    <dgm:pt modelId="{81BE4047-D67A-4D65-BDEB-6ABA9F623C32}">
      <dgm:prSet/>
      <dgm:spPr/>
      <dgm:t>
        <a:bodyPr/>
        <a:lstStyle/>
        <a:p>
          <a:r>
            <a:rPr lang="en-US"/>
            <a:t>Health inequities and chronic disease</a:t>
          </a:r>
        </a:p>
      </dgm:t>
    </dgm:pt>
    <dgm:pt modelId="{72AB4E81-5B86-4254-AC42-F58C733C8A7C}" type="parTrans" cxnId="{6F3D1E97-714B-4C85-BF4E-90B99635E0DC}">
      <dgm:prSet/>
      <dgm:spPr/>
      <dgm:t>
        <a:bodyPr/>
        <a:lstStyle/>
        <a:p>
          <a:endParaRPr lang="en-US"/>
        </a:p>
      </dgm:t>
    </dgm:pt>
    <dgm:pt modelId="{EACD449B-6E5F-41C4-8573-3150F5468E06}" type="sibTrans" cxnId="{6F3D1E97-714B-4C85-BF4E-90B99635E0DC}">
      <dgm:prSet/>
      <dgm:spPr/>
      <dgm:t>
        <a:bodyPr/>
        <a:lstStyle/>
        <a:p>
          <a:endParaRPr lang="en-US"/>
        </a:p>
      </dgm:t>
    </dgm:pt>
    <dgm:pt modelId="{09E6D50B-D05D-48C5-96AE-8527E40553A5}">
      <dgm:prSet/>
      <dgm:spPr/>
      <dgm:t>
        <a:bodyPr/>
        <a:lstStyle/>
        <a:p>
          <a:r>
            <a:rPr lang="en-US"/>
            <a:t>Cognitive Impairment/Alzheimer’s Disease and Related Dementias (ADRDs)</a:t>
          </a:r>
        </a:p>
      </dgm:t>
    </dgm:pt>
    <dgm:pt modelId="{0ABC962B-7E86-4BEB-A238-A0FD0FBCE183}" type="parTrans" cxnId="{9C8360DE-B25C-4797-9C7E-B67B09F729AB}">
      <dgm:prSet/>
      <dgm:spPr/>
      <dgm:t>
        <a:bodyPr/>
        <a:lstStyle/>
        <a:p>
          <a:endParaRPr lang="en-US"/>
        </a:p>
      </dgm:t>
    </dgm:pt>
    <dgm:pt modelId="{5BCE872D-9273-47A6-B7BD-6B6E9FD64C32}" type="sibTrans" cxnId="{9C8360DE-B25C-4797-9C7E-B67B09F729AB}">
      <dgm:prSet/>
      <dgm:spPr/>
      <dgm:t>
        <a:bodyPr/>
        <a:lstStyle/>
        <a:p>
          <a:endParaRPr lang="en-US"/>
        </a:p>
      </dgm:t>
    </dgm:pt>
    <dgm:pt modelId="{0625C91A-5DA6-4C3B-BAFD-4AB26FB32944}">
      <dgm:prSet/>
      <dgm:spPr/>
      <dgm:t>
        <a:bodyPr/>
        <a:lstStyle/>
        <a:p>
          <a:r>
            <a:rPr lang="en-US"/>
            <a:t>Reproductive Health </a:t>
          </a:r>
        </a:p>
      </dgm:t>
    </dgm:pt>
    <dgm:pt modelId="{9A04F68C-3DCB-4107-A1FA-DB5F4435C784}" type="parTrans" cxnId="{B0F23FC2-E7D8-4509-B7A7-3C99F2EFC23F}">
      <dgm:prSet/>
      <dgm:spPr/>
      <dgm:t>
        <a:bodyPr/>
        <a:lstStyle/>
        <a:p>
          <a:endParaRPr lang="en-US"/>
        </a:p>
      </dgm:t>
    </dgm:pt>
    <dgm:pt modelId="{83467BF0-7989-4E1C-8862-82B229DFFA0B}" type="sibTrans" cxnId="{B0F23FC2-E7D8-4509-B7A7-3C99F2EFC23F}">
      <dgm:prSet/>
      <dgm:spPr/>
      <dgm:t>
        <a:bodyPr/>
        <a:lstStyle/>
        <a:p>
          <a:endParaRPr lang="en-US"/>
        </a:p>
      </dgm:t>
    </dgm:pt>
    <dgm:pt modelId="{E4CD47C8-AC85-40F2-8565-A686AE3CB697}" type="pres">
      <dgm:prSet presAssocID="{D6DB15EF-D5D7-4471-ABF9-11BC352B7D84}" presName="linear" presStyleCnt="0">
        <dgm:presLayoutVars>
          <dgm:dir/>
          <dgm:animLvl val="lvl"/>
          <dgm:resizeHandles val="exact"/>
        </dgm:presLayoutVars>
      </dgm:prSet>
      <dgm:spPr/>
    </dgm:pt>
    <dgm:pt modelId="{7D732178-5CB8-4AB0-818E-64A7BDFF049E}" type="pres">
      <dgm:prSet presAssocID="{2921394D-3B7D-4018-A913-195FFF8B0253}" presName="parentLin" presStyleCnt="0"/>
      <dgm:spPr/>
    </dgm:pt>
    <dgm:pt modelId="{FC030CDE-C2B2-4122-824D-9155C372B498}" type="pres">
      <dgm:prSet presAssocID="{2921394D-3B7D-4018-A913-195FFF8B0253}" presName="parentLeftMargin" presStyleLbl="node1" presStyleIdx="0" presStyleCnt="5"/>
      <dgm:spPr/>
    </dgm:pt>
    <dgm:pt modelId="{B216C90E-6AEF-4233-8A97-724B80FEA917}" type="pres">
      <dgm:prSet presAssocID="{2921394D-3B7D-4018-A913-195FFF8B025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3AEF6A3-FFD3-49D3-A2FE-BAE770368749}" type="pres">
      <dgm:prSet presAssocID="{2921394D-3B7D-4018-A913-195FFF8B0253}" presName="negativeSpace" presStyleCnt="0"/>
      <dgm:spPr/>
    </dgm:pt>
    <dgm:pt modelId="{6D603FE2-AC54-46FC-B312-97DC4D2FABC4}" type="pres">
      <dgm:prSet presAssocID="{2921394D-3B7D-4018-A913-195FFF8B0253}" presName="childText" presStyleLbl="conFgAcc1" presStyleIdx="0" presStyleCnt="5">
        <dgm:presLayoutVars>
          <dgm:bulletEnabled val="1"/>
        </dgm:presLayoutVars>
      </dgm:prSet>
      <dgm:spPr/>
    </dgm:pt>
    <dgm:pt modelId="{D92BCFF0-BABC-4A78-A54B-1F7384A98E46}" type="pres">
      <dgm:prSet presAssocID="{735F08EF-5C65-4AAD-9EDA-6819E993A96F}" presName="spaceBetweenRectangles" presStyleCnt="0"/>
      <dgm:spPr/>
    </dgm:pt>
    <dgm:pt modelId="{D472CB00-B837-41F8-BA1B-6B5F2BDDB7E0}" type="pres">
      <dgm:prSet presAssocID="{263D83D3-0F42-4387-BC65-2A672963FC77}" presName="parentLin" presStyleCnt="0"/>
      <dgm:spPr/>
    </dgm:pt>
    <dgm:pt modelId="{31D49D45-0ED9-469D-BDCF-A6FD025AED30}" type="pres">
      <dgm:prSet presAssocID="{263D83D3-0F42-4387-BC65-2A672963FC77}" presName="parentLeftMargin" presStyleLbl="node1" presStyleIdx="0" presStyleCnt="5"/>
      <dgm:spPr/>
    </dgm:pt>
    <dgm:pt modelId="{E4506DE5-20B0-49DD-9FD0-D4EAA88FC90F}" type="pres">
      <dgm:prSet presAssocID="{263D83D3-0F42-4387-BC65-2A672963FC7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0C5EBA6-2F44-4523-997B-9CAB13265099}" type="pres">
      <dgm:prSet presAssocID="{263D83D3-0F42-4387-BC65-2A672963FC77}" presName="negativeSpace" presStyleCnt="0"/>
      <dgm:spPr/>
    </dgm:pt>
    <dgm:pt modelId="{13AAB298-0BCC-4833-AFDC-958535B026B6}" type="pres">
      <dgm:prSet presAssocID="{263D83D3-0F42-4387-BC65-2A672963FC77}" presName="childText" presStyleLbl="conFgAcc1" presStyleIdx="1" presStyleCnt="5">
        <dgm:presLayoutVars>
          <dgm:bulletEnabled val="1"/>
        </dgm:presLayoutVars>
      </dgm:prSet>
      <dgm:spPr/>
    </dgm:pt>
    <dgm:pt modelId="{F4F5D3AB-D3CB-40C1-B5E6-8B6F101DD068}" type="pres">
      <dgm:prSet presAssocID="{5430CFD9-6B78-4578-B1AE-F38B397852EC}" presName="spaceBetweenRectangles" presStyleCnt="0"/>
      <dgm:spPr/>
    </dgm:pt>
    <dgm:pt modelId="{CE9EC526-22C5-428B-87E6-BCA8CF15319C}" type="pres">
      <dgm:prSet presAssocID="{0B0C2D0F-2877-459D-96A2-432288423C31}" presName="parentLin" presStyleCnt="0"/>
      <dgm:spPr/>
    </dgm:pt>
    <dgm:pt modelId="{299A952F-2909-4EA6-86CF-D7691A32B1B4}" type="pres">
      <dgm:prSet presAssocID="{0B0C2D0F-2877-459D-96A2-432288423C31}" presName="parentLeftMargin" presStyleLbl="node1" presStyleIdx="1" presStyleCnt="5"/>
      <dgm:spPr/>
    </dgm:pt>
    <dgm:pt modelId="{60A109CD-250D-4239-B6F5-10670F9B0252}" type="pres">
      <dgm:prSet presAssocID="{0B0C2D0F-2877-459D-96A2-432288423C3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F3B733B-C36C-40E5-8855-DFA8432AB747}" type="pres">
      <dgm:prSet presAssocID="{0B0C2D0F-2877-459D-96A2-432288423C31}" presName="negativeSpace" presStyleCnt="0"/>
      <dgm:spPr/>
    </dgm:pt>
    <dgm:pt modelId="{55B5A238-64EB-4175-99D1-CDD5D199390E}" type="pres">
      <dgm:prSet presAssocID="{0B0C2D0F-2877-459D-96A2-432288423C31}" presName="childText" presStyleLbl="conFgAcc1" presStyleIdx="2" presStyleCnt="5">
        <dgm:presLayoutVars>
          <dgm:bulletEnabled val="1"/>
        </dgm:presLayoutVars>
      </dgm:prSet>
      <dgm:spPr/>
    </dgm:pt>
    <dgm:pt modelId="{6E6F37E9-9705-4504-8ADD-D196DB440F04}" type="pres">
      <dgm:prSet presAssocID="{6C185F3C-21F8-4E0A-BD9C-36EA2FD479DE}" presName="spaceBetweenRectangles" presStyleCnt="0"/>
      <dgm:spPr/>
    </dgm:pt>
    <dgm:pt modelId="{EB4B1465-A113-4136-ADD5-326FD008F59E}" type="pres">
      <dgm:prSet presAssocID="{5A83C9B2-1F74-4549-9FF5-4CB96F3840C7}" presName="parentLin" presStyleCnt="0"/>
      <dgm:spPr/>
    </dgm:pt>
    <dgm:pt modelId="{66FCD52B-EC38-4570-8633-70B623B04E9C}" type="pres">
      <dgm:prSet presAssocID="{5A83C9B2-1F74-4549-9FF5-4CB96F3840C7}" presName="parentLeftMargin" presStyleLbl="node1" presStyleIdx="2" presStyleCnt="5"/>
      <dgm:spPr/>
    </dgm:pt>
    <dgm:pt modelId="{A57F3B64-C697-4501-9129-E433D55D17FC}" type="pres">
      <dgm:prSet presAssocID="{5A83C9B2-1F74-4549-9FF5-4CB96F3840C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E56C0DA-1D12-4B2B-84F8-E4D50EA9932C}" type="pres">
      <dgm:prSet presAssocID="{5A83C9B2-1F74-4549-9FF5-4CB96F3840C7}" presName="negativeSpace" presStyleCnt="0"/>
      <dgm:spPr/>
    </dgm:pt>
    <dgm:pt modelId="{8A332A2C-E760-4C12-A11F-CB98B06B6832}" type="pres">
      <dgm:prSet presAssocID="{5A83C9B2-1F74-4549-9FF5-4CB96F3840C7}" presName="childText" presStyleLbl="conFgAcc1" presStyleIdx="3" presStyleCnt="5">
        <dgm:presLayoutVars>
          <dgm:bulletEnabled val="1"/>
        </dgm:presLayoutVars>
      </dgm:prSet>
      <dgm:spPr/>
    </dgm:pt>
    <dgm:pt modelId="{EA4E0EF5-F103-41CA-83B3-E96595A54368}" type="pres">
      <dgm:prSet presAssocID="{A430A082-A97B-40E8-8CCB-B46D4E2B08C5}" presName="spaceBetweenRectangles" presStyleCnt="0"/>
      <dgm:spPr/>
    </dgm:pt>
    <dgm:pt modelId="{2D049F34-6FD7-458A-AA29-0342AD47FE83}" type="pres">
      <dgm:prSet presAssocID="{81BE4047-D67A-4D65-BDEB-6ABA9F623C32}" presName="parentLin" presStyleCnt="0"/>
      <dgm:spPr/>
    </dgm:pt>
    <dgm:pt modelId="{9E8DF5C5-9114-494E-AD6C-A541D1BF6D2E}" type="pres">
      <dgm:prSet presAssocID="{81BE4047-D67A-4D65-BDEB-6ABA9F623C32}" presName="parentLeftMargin" presStyleLbl="node1" presStyleIdx="3" presStyleCnt="5"/>
      <dgm:spPr/>
    </dgm:pt>
    <dgm:pt modelId="{F0E3EB51-A6CD-4163-AEEC-A0EFC556D2BC}" type="pres">
      <dgm:prSet presAssocID="{81BE4047-D67A-4D65-BDEB-6ABA9F623C3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BBBACC4-784C-4BF3-851D-E092FF72D0F0}" type="pres">
      <dgm:prSet presAssocID="{81BE4047-D67A-4D65-BDEB-6ABA9F623C32}" presName="negativeSpace" presStyleCnt="0"/>
      <dgm:spPr/>
    </dgm:pt>
    <dgm:pt modelId="{7FD3CFC3-87A2-4C69-BDD7-37E85933F832}" type="pres">
      <dgm:prSet presAssocID="{81BE4047-D67A-4D65-BDEB-6ABA9F623C3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CC57D07-F541-48BB-B57F-6A28DE308A10}" type="presOf" srcId="{0B0C2D0F-2877-459D-96A2-432288423C31}" destId="{60A109CD-250D-4239-B6F5-10670F9B0252}" srcOrd="1" destOrd="0" presId="urn:microsoft.com/office/officeart/2005/8/layout/list1"/>
    <dgm:cxn modelId="{8ADB320B-2085-48F3-86EB-805FA0597434}" type="presOf" srcId="{5A83C9B2-1F74-4549-9FF5-4CB96F3840C7}" destId="{66FCD52B-EC38-4570-8633-70B623B04E9C}" srcOrd="0" destOrd="0" presId="urn:microsoft.com/office/officeart/2005/8/layout/list1"/>
    <dgm:cxn modelId="{AC884361-5636-4D88-BFBB-FC1F57570F8A}" type="presOf" srcId="{0B0C2D0F-2877-459D-96A2-432288423C31}" destId="{299A952F-2909-4EA6-86CF-D7691A32B1B4}" srcOrd="0" destOrd="0" presId="urn:microsoft.com/office/officeart/2005/8/layout/list1"/>
    <dgm:cxn modelId="{1E6E9041-0E0F-46F7-9730-D5BAF1D3A418}" type="presOf" srcId="{09E6D50B-D05D-48C5-96AE-8527E40553A5}" destId="{7FD3CFC3-87A2-4C69-BDD7-37E85933F832}" srcOrd="0" destOrd="0" presId="urn:microsoft.com/office/officeart/2005/8/layout/list1"/>
    <dgm:cxn modelId="{076CAB61-CB62-4529-93E7-B2BEC7946AE9}" type="presOf" srcId="{2921394D-3B7D-4018-A913-195FFF8B0253}" destId="{B216C90E-6AEF-4233-8A97-724B80FEA917}" srcOrd="1" destOrd="0" presId="urn:microsoft.com/office/officeart/2005/8/layout/list1"/>
    <dgm:cxn modelId="{6F3D1E97-714B-4C85-BF4E-90B99635E0DC}" srcId="{D6DB15EF-D5D7-4471-ABF9-11BC352B7D84}" destId="{81BE4047-D67A-4D65-BDEB-6ABA9F623C32}" srcOrd="4" destOrd="0" parTransId="{72AB4E81-5B86-4254-AC42-F58C733C8A7C}" sibTransId="{EACD449B-6E5F-41C4-8573-3150F5468E06}"/>
    <dgm:cxn modelId="{B79C8C98-B491-4F44-8EFB-CFC50F5C12D7}" srcId="{D6DB15EF-D5D7-4471-ABF9-11BC352B7D84}" destId="{2921394D-3B7D-4018-A913-195FFF8B0253}" srcOrd="0" destOrd="0" parTransId="{E4B66438-2E36-4781-BC25-E0CA105AA0FD}" sibTransId="{735F08EF-5C65-4AAD-9EDA-6819E993A96F}"/>
    <dgm:cxn modelId="{CD9DBD9A-E839-4BC6-A541-F8164A851137}" type="presOf" srcId="{81BE4047-D67A-4D65-BDEB-6ABA9F623C32}" destId="{9E8DF5C5-9114-494E-AD6C-A541D1BF6D2E}" srcOrd="0" destOrd="0" presId="urn:microsoft.com/office/officeart/2005/8/layout/list1"/>
    <dgm:cxn modelId="{FE955CA3-C892-4CB6-9728-07DD25D22AF4}" type="presOf" srcId="{2921394D-3B7D-4018-A913-195FFF8B0253}" destId="{FC030CDE-C2B2-4122-824D-9155C372B498}" srcOrd="0" destOrd="0" presId="urn:microsoft.com/office/officeart/2005/8/layout/list1"/>
    <dgm:cxn modelId="{30773AA9-64B7-49B2-B13A-126AD2738C6B}" type="presOf" srcId="{5A83C9B2-1F74-4549-9FF5-4CB96F3840C7}" destId="{A57F3B64-C697-4501-9129-E433D55D17FC}" srcOrd="1" destOrd="0" presId="urn:microsoft.com/office/officeart/2005/8/layout/list1"/>
    <dgm:cxn modelId="{1BF94FB1-562D-4FC1-AB6B-591F296DC826}" type="presOf" srcId="{263D83D3-0F42-4387-BC65-2A672963FC77}" destId="{E4506DE5-20B0-49DD-9FD0-D4EAA88FC90F}" srcOrd="1" destOrd="0" presId="urn:microsoft.com/office/officeart/2005/8/layout/list1"/>
    <dgm:cxn modelId="{B0F23FC2-E7D8-4509-B7A7-3C99F2EFC23F}" srcId="{81BE4047-D67A-4D65-BDEB-6ABA9F623C32}" destId="{0625C91A-5DA6-4C3B-BAFD-4AB26FB32944}" srcOrd="1" destOrd="0" parTransId="{9A04F68C-3DCB-4107-A1FA-DB5F4435C784}" sibTransId="{83467BF0-7989-4E1C-8862-82B229DFFA0B}"/>
    <dgm:cxn modelId="{A0A1F0C5-EB2E-4AA4-875D-0D2EE445FFF9}" type="presOf" srcId="{263D83D3-0F42-4387-BC65-2A672963FC77}" destId="{31D49D45-0ED9-469D-BDCF-A6FD025AED30}" srcOrd="0" destOrd="0" presId="urn:microsoft.com/office/officeart/2005/8/layout/list1"/>
    <dgm:cxn modelId="{9DFD11C6-5237-4DF3-89C0-E244F7F14072}" srcId="{D6DB15EF-D5D7-4471-ABF9-11BC352B7D84}" destId="{5A83C9B2-1F74-4549-9FF5-4CB96F3840C7}" srcOrd="3" destOrd="0" parTransId="{9923DE5C-6B85-4266-ACC6-1C88D253ED7A}" sibTransId="{A430A082-A97B-40E8-8CCB-B46D4E2B08C5}"/>
    <dgm:cxn modelId="{7F475FC9-D49C-4413-92B7-B089CC1DA589}" srcId="{D6DB15EF-D5D7-4471-ABF9-11BC352B7D84}" destId="{263D83D3-0F42-4387-BC65-2A672963FC77}" srcOrd="1" destOrd="0" parTransId="{D3C3E122-955F-4C4E-B482-2C908A50DA98}" sibTransId="{5430CFD9-6B78-4578-B1AE-F38B397852EC}"/>
    <dgm:cxn modelId="{9C8360DE-B25C-4797-9C7E-B67B09F729AB}" srcId="{81BE4047-D67A-4D65-BDEB-6ABA9F623C32}" destId="{09E6D50B-D05D-48C5-96AE-8527E40553A5}" srcOrd="0" destOrd="0" parTransId="{0ABC962B-7E86-4BEB-A238-A0FD0FBCE183}" sibTransId="{5BCE872D-9273-47A6-B7BD-6B6E9FD64C32}"/>
    <dgm:cxn modelId="{4B8CE9DE-CB59-484F-9908-AA08CCFC60B0}" type="presOf" srcId="{81BE4047-D67A-4D65-BDEB-6ABA9F623C32}" destId="{F0E3EB51-A6CD-4163-AEEC-A0EFC556D2BC}" srcOrd="1" destOrd="0" presId="urn:microsoft.com/office/officeart/2005/8/layout/list1"/>
    <dgm:cxn modelId="{DBAC99DF-A886-42F8-989F-1993EEE0F161}" srcId="{D6DB15EF-D5D7-4471-ABF9-11BC352B7D84}" destId="{0B0C2D0F-2877-459D-96A2-432288423C31}" srcOrd="2" destOrd="0" parTransId="{8A1EFA68-1D89-468E-84B7-9948A9779AF9}" sibTransId="{6C185F3C-21F8-4E0A-BD9C-36EA2FD479DE}"/>
    <dgm:cxn modelId="{2811C9ED-A97C-4B0B-8314-CE31351B6726}" type="presOf" srcId="{D6DB15EF-D5D7-4471-ABF9-11BC352B7D84}" destId="{E4CD47C8-AC85-40F2-8565-A686AE3CB697}" srcOrd="0" destOrd="0" presId="urn:microsoft.com/office/officeart/2005/8/layout/list1"/>
    <dgm:cxn modelId="{426CF9EF-E87B-4611-85C1-88175FBB18F8}" type="presOf" srcId="{0625C91A-5DA6-4C3B-BAFD-4AB26FB32944}" destId="{7FD3CFC3-87A2-4C69-BDD7-37E85933F832}" srcOrd="0" destOrd="1" presId="urn:microsoft.com/office/officeart/2005/8/layout/list1"/>
    <dgm:cxn modelId="{0221C43A-EE02-449B-94E1-FE128418D738}" type="presParOf" srcId="{E4CD47C8-AC85-40F2-8565-A686AE3CB697}" destId="{7D732178-5CB8-4AB0-818E-64A7BDFF049E}" srcOrd="0" destOrd="0" presId="urn:microsoft.com/office/officeart/2005/8/layout/list1"/>
    <dgm:cxn modelId="{907F75A7-18B7-4133-A408-D37CBE368213}" type="presParOf" srcId="{7D732178-5CB8-4AB0-818E-64A7BDFF049E}" destId="{FC030CDE-C2B2-4122-824D-9155C372B498}" srcOrd="0" destOrd="0" presId="urn:microsoft.com/office/officeart/2005/8/layout/list1"/>
    <dgm:cxn modelId="{B46EA58C-3630-4029-95F8-5F82E2C44FD7}" type="presParOf" srcId="{7D732178-5CB8-4AB0-818E-64A7BDFF049E}" destId="{B216C90E-6AEF-4233-8A97-724B80FEA917}" srcOrd="1" destOrd="0" presId="urn:microsoft.com/office/officeart/2005/8/layout/list1"/>
    <dgm:cxn modelId="{30801F8E-0196-44A5-9F20-11BE5E1A9555}" type="presParOf" srcId="{E4CD47C8-AC85-40F2-8565-A686AE3CB697}" destId="{D3AEF6A3-FFD3-49D3-A2FE-BAE770368749}" srcOrd="1" destOrd="0" presId="urn:microsoft.com/office/officeart/2005/8/layout/list1"/>
    <dgm:cxn modelId="{3FE9C38D-AE43-42CF-A1AE-A0709F2BF5F2}" type="presParOf" srcId="{E4CD47C8-AC85-40F2-8565-A686AE3CB697}" destId="{6D603FE2-AC54-46FC-B312-97DC4D2FABC4}" srcOrd="2" destOrd="0" presId="urn:microsoft.com/office/officeart/2005/8/layout/list1"/>
    <dgm:cxn modelId="{4877D760-383A-4332-AA0B-8B531BE55B7C}" type="presParOf" srcId="{E4CD47C8-AC85-40F2-8565-A686AE3CB697}" destId="{D92BCFF0-BABC-4A78-A54B-1F7384A98E46}" srcOrd="3" destOrd="0" presId="urn:microsoft.com/office/officeart/2005/8/layout/list1"/>
    <dgm:cxn modelId="{A21E18FA-5161-44CF-A910-9A63D38B5F98}" type="presParOf" srcId="{E4CD47C8-AC85-40F2-8565-A686AE3CB697}" destId="{D472CB00-B837-41F8-BA1B-6B5F2BDDB7E0}" srcOrd="4" destOrd="0" presId="urn:microsoft.com/office/officeart/2005/8/layout/list1"/>
    <dgm:cxn modelId="{BAAB5030-21DD-485F-9A7C-1ECEE9FB095C}" type="presParOf" srcId="{D472CB00-B837-41F8-BA1B-6B5F2BDDB7E0}" destId="{31D49D45-0ED9-469D-BDCF-A6FD025AED30}" srcOrd="0" destOrd="0" presId="urn:microsoft.com/office/officeart/2005/8/layout/list1"/>
    <dgm:cxn modelId="{998921CA-8236-478A-B4FD-0A47848CAFB9}" type="presParOf" srcId="{D472CB00-B837-41F8-BA1B-6B5F2BDDB7E0}" destId="{E4506DE5-20B0-49DD-9FD0-D4EAA88FC90F}" srcOrd="1" destOrd="0" presId="urn:microsoft.com/office/officeart/2005/8/layout/list1"/>
    <dgm:cxn modelId="{0C2A5014-526E-4C03-AD20-92B458E267C2}" type="presParOf" srcId="{E4CD47C8-AC85-40F2-8565-A686AE3CB697}" destId="{60C5EBA6-2F44-4523-997B-9CAB13265099}" srcOrd="5" destOrd="0" presId="urn:microsoft.com/office/officeart/2005/8/layout/list1"/>
    <dgm:cxn modelId="{7D79BAF4-2A40-4856-A8F0-4A4C5E2DD507}" type="presParOf" srcId="{E4CD47C8-AC85-40F2-8565-A686AE3CB697}" destId="{13AAB298-0BCC-4833-AFDC-958535B026B6}" srcOrd="6" destOrd="0" presId="urn:microsoft.com/office/officeart/2005/8/layout/list1"/>
    <dgm:cxn modelId="{DF0B2E75-6750-48D6-96A6-D2DA5AA77D07}" type="presParOf" srcId="{E4CD47C8-AC85-40F2-8565-A686AE3CB697}" destId="{F4F5D3AB-D3CB-40C1-B5E6-8B6F101DD068}" srcOrd="7" destOrd="0" presId="urn:microsoft.com/office/officeart/2005/8/layout/list1"/>
    <dgm:cxn modelId="{15AEC72B-A5FD-45D8-8539-08E74729B31B}" type="presParOf" srcId="{E4CD47C8-AC85-40F2-8565-A686AE3CB697}" destId="{CE9EC526-22C5-428B-87E6-BCA8CF15319C}" srcOrd="8" destOrd="0" presId="urn:microsoft.com/office/officeart/2005/8/layout/list1"/>
    <dgm:cxn modelId="{9E0CE074-6519-4620-AF84-3C8C6DCA67DE}" type="presParOf" srcId="{CE9EC526-22C5-428B-87E6-BCA8CF15319C}" destId="{299A952F-2909-4EA6-86CF-D7691A32B1B4}" srcOrd="0" destOrd="0" presId="urn:microsoft.com/office/officeart/2005/8/layout/list1"/>
    <dgm:cxn modelId="{553EBFB1-3DEC-4CDF-B55A-C7AE9B4403CA}" type="presParOf" srcId="{CE9EC526-22C5-428B-87E6-BCA8CF15319C}" destId="{60A109CD-250D-4239-B6F5-10670F9B0252}" srcOrd="1" destOrd="0" presId="urn:microsoft.com/office/officeart/2005/8/layout/list1"/>
    <dgm:cxn modelId="{735081DF-4785-4D37-B478-5049B9A38E87}" type="presParOf" srcId="{E4CD47C8-AC85-40F2-8565-A686AE3CB697}" destId="{8F3B733B-C36C-40E5-8855-DFA8432AB747}" srcOrd="9" destOrd="0" presId="urn:microsoft.com/office/officeart/2005/8/layout/list1"/>
    <dgm:cxn modelId="{F71D0E21-F534-405A-9ABF-00ADFFF85899}" type="presParOf" srcId="{E4CD47C8-AC85-40F2-8565-A686AE3CB697}" destId="{55B5A238-64EB-4175-99D1-CDD5D199390E}" srcOrd="10" destOrd="0" presId="urn:microsoft.com/office/officeart/2005/8/layout/list1"/>
    <dgm:cxn modelId="{C9715DD0-C156-42C0-B8FA-57B443883776}" type="presParOf" srcId="{E4CD47C8-AC85-40F2-8565-A686AE3CB697}" destId="{6E6F37E9-9705-4504-8ADD-D196DB440F04}" srcOrd="11" destOrd="0" presId="urn:microsoft.com/office/officeart/2005/8/layout/list1"/>
    <dgm:cxn modelId="{DE5BE9C0-CBDF-4800-B224-C672A1861BB5}" type="presParOf" srcId="{E4CD47C8-AC85-40F2-8565-A686AE3CB697}" destId="{EB4B1465-A113-4136-ADD5-326FD008F59E}" srcOrd="12" destOrd="0" presId="urn:microsoft.com/office/officeart/2005/8/layout/list1"/>
    <dgm:cxn modelId="{8CFF37AE-CD68-47C7-93ED-7CA1673DC600}" type="presParOf" srcId="{EB4B1465-A113-4136-ADD5-326FD008F59E}" destId="{66FCD52B-EC38-4570-8633-70B623B04E9C}" srcOrd="0" destOrd="0" presId="urn:microsoft.com/office/officeart/2005/8/layout/list1"/>
    <dgm:cxn modelId="{5EB169E5-5322-4F78-BFB8-3C6649B52C04}" type="presParOf" srcId="{EB4B1465-A113-4136-ADD5-326FD008F59E}" destId="{A57F3B64-C697-4501-9129-E433D55D17FC}" srcOrd="1" destOrd="0" presId="urn:microsoft.com/office/officeart/2005/8/layout/list1"/>
    <dgm:cxn modelId="{684FE7DA-BEF7-4510-AF3E-DF8B6C2C39C1}" type="presParOf" srcId="{E4CD47C8-AC85-40F2-8565-A686AE3CB697}" destId="{0E56C0DA-1D12-4B2B-84F8-E4D50EA9932C}" srcOrd="13" destOrd="0" presId="urn:microsoft.com/office/officeart/2005/8/layout/list1"/>
    <dgm:cxn modelId="{E55732D2-24A0-48ED-BEC1-57BD665A3769}" type="presParOf" srcId="{E4CD47C8-AC85-40F2-8565-A686AE3CB697}" destId="{8A332A2C-E760-4C12-A11F-CB98B06B6832}" srcOrd="14" destOrd="0" presId="urn:microsoft.com/office/officeart/2005/8/layout/list1"/>
    <dgm:cxn modelId="{E8145216-1502-4047-BB1B-793ED6A45516}" type="presParOf" srcId="{E4CD47C8-AC85-40F2-8565-A686AE3CB697}" destId="{EA4E0EF5-F103-41CA-83B3-E96595A54368}" srcOrd="15" destOrd="0" presId="urn:microsoft.com/office/officeart/2005/8/layout/list1"/>
    <dgm:cxn modelId="{5005836B-AC05-43AF-9BE7-C39980B0E8E7}" type="presParOf" srcId="{E4CD47C8-AC85-40F2-8565-A686AE3CB697}" destId="{2D049F34-6FD7-458A-AA29-0342AD47FE83}" srcOrd="16" destOrd="0" presId="urn:microsoft.com/office/officeart/2005/8/layout/list1"/>
    <dgm:cxn modelId="{B1E28CB5-1ABE-489A-BAB0-7C949535DED9}" type="presParOf" srcId="{2D049F34-6FD7-458A-AA29-0342AD47FE83}" destId="{9E8DF5C5-9114-494E-AD6C-A541D1BF6D2E}" srcOrd="0" destOrd="0" presId="urn:microsoft.com/office/officeart/2005/8/layout/list1"/>
    <dgm:cxn modelId="{1829293E-18E7-46EF-B60B-524F49A1C47A}" type="presParOf" srcId="{2D049F34-6FD7-458A-AA29-0342AD47FE83}" destId="{F0E3EB51-A6CD-4163-AEEC-A0EFC556D2BC}" srcOrd="1" destOrd="0" presId="urn:microsoft.com/office/officeart/2005/8/layout/list1"/>
    <dgm:cxn modelId="{FC3D6CE3-3536-4BD3-B6EB-05BDB9E354CF}" type="presParOf" srcId="{E4CD47C8-AC85-40F2-8565-A686AE3CB697}" destId="{CBBBACC4-784C-4BF3-851D-E092FF72D0F0}" srcOrd="17" destOrd="0" presId="urn:microsoft.com/office/officeart/2005/8/layout/list1"/>
    <dgm:cxn modelId="{8BBFDDEB-0BE9-4A3F-84EC-E3AAEE8A1188}" type="presParOf" srcId="{E4CD47C8-AC85-40F2-8565-A686AE3CB697}" destId="{7FD3CFC3-87A2-4C69-BDD7-37E85933F83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03FE2-AC54-46FC-B312-97DC4D2FABC4}">
      <dsp:nvSpPr>
        <dsp:cNvPr id="0" name=""/>
        <dsp:cNvSpPr/>
      </dsp:nvSpPr>
      <dsp:spPr>
        <a:xfrm>
          <a:off x="0" y="329264"/>
          <a:ext cx="6197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6C90E-6AEF-4233-8A97-724B80FEA917}">
      <dsp:nvSpPr>
        <dsp:cNvPr id="0" name=""/>
        <dsp:cNvSpPr/>
      </dsp:nvSpPr>
      <dsp:spPr>
        <a:xfrm>
          <a:off x="309880" y="48824"/>
          <a:ext cx="43383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978" tIns="0" rIns="16397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Economic disadvantage </a:t>
          </a:r>
        </a:p>
      </dsp:txBody>
      <dsp:txXfrm>
        <a:off x="337260" y="76204"/>
        <a:ext cx="4283560" cy="506120"/>
      </dsp:txXfrm>
    </dsp:sp>
    <dsp:sp modelId="{13AAB298-0BCC-4833-AFDC-958535B026B6}">
      <dsp:nvSpPr>
        <dsp:cNvPr id="0" name=""/>
        <dsp:cNvSpPr/>
      </dsp:nvSpPr>
      <dsp:spPr>
        <a:xfrm>
          <a:off x="0" y="1191105"/>
          <a:ext cx="6197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06DE5-20B0-49DD-9FD0-D4EAA88FC90F}">
      <dsp:nvSpPr>
        <dsp:cNvPr id="0" name=""/>
        <dsp:cNvSpPr/>
      </dsp:nvSpPr>
      <dsp:spPr>
        <a:xfrm>
          <a:off x="309880" y="910664"/>
          <a:ext cx="43383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978" tIns="0" rIns="16397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Housing discrimination and living conditions</a:t>
          </a:r>
        </a:p>
      </dsp:txBody>
      <dsp:txXfrm>
        <a:off x="337260" y="938044"/>
        <a:ext cx="4283560" cy="506120"/>
      </dsp:txXfrm>
    </dsp:sp>
    <dsp:sp modelId="{55B5A238-64EB-4175-99D1-CDD5D199390E}">
      <dsp:nvSpPr>
        <dsp:cNvPr id="0" name=""/>
        <dsp:cNvSpPr/>
      </dsp:nvSpPr>
      <dsp:spPr>
        <a:xfrm>
          <a:off x="0" y="2052945"/>
          <a:ext cx="6197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109CD-250D-4239-B6F5-10670F9B0252}">
      <dsp:nvSpPr>
        <dsp:cNvPr id="0" name=""/>
        <dsp:cNvSpPr/>
      </dsp:nvSpPr>
      <dsp:spPr>
        <a:xfrm>
          <a:off x="309880" y="1772505"/>
          <a:ext cx="43383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978" tIns="0" rIns="16397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Social isolation and loneliness </a:t>
          </a:r>
        </a:p>
      </dsp:txBody>
      <dsp:txXfrm>
        <a:off x="337260" y="1799885"/>
        <a:ext cx="4283560" cy="506120"/>
      </dsp:txXfrm>
    </dsp:sp>
    <dsp:sp modelId="{8A332A2C-E760-4C12-A11F-CB98B06B6832}">
      <dsp:nvSpPr>
        <dsp:cNvPr id="0" name=""/>
        <dsp:cNvSpPr/>
      </dsp:nvSpPr>
      <dsp:spPr>
        <a:xfrm>
          <a:off x="0" y="2914785"/>
          <a:ext cx="6197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F3B64-C697-4501-9129-E433D55D17FC}">
      <dsp:nvSpPr>
        <dsp:cNvPr id="0" name=""/>
        <dsp:cNvSpPr/>
      </dsp:nvSpPr>
      <dsp:spPr>
        <a:xfrm>
          <a:off x="309880" y="2634345"/>
          <a:ext cx="43383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978" tIns="0" rIns="16397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Cumulative effects of stress and trauma</a:t>
          </a:r>
        </a:p>
      </dsp:txBody>
      <dsp:txXfrm>
        <a:off x="337260" y="2661725"/>
        <a:ext cx="4283560" cy="506120"/>
      </dsp:txXfrm>
    </dsp:sp>
    <dsp:sp modelId="{7FD3CFC3-87A2-4C69-BDD7-37E85933F832}">
      <dsp:nvSpPr>
        <dsp:cNvPr id="0" name=""/>
        <dsp:cNvSpPr/>
      </dsp:nvSpPr>
      <dsp:spPr>
        <a:xfrm>
          <a:off x="0" y="3776624"/>
          <a:ext cx="6197600" cy="134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1003" tIns="395732" rIns="48100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Cognitive Impairment/Alzheimer’s Disease and Related Dementias (ADRDs)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Reproductive Health </a:t>
          </a:r>
        </a:p>
      </dsp:txBody>
      <dsp:txXfrm>
        <a:off x="0" y="3776624"/>
        <a:ext cx="6197600" cy="1346625"/>
      </dsp:txXfrm>
    </dsp:sp>
    <dsp:sp modelId="{F0E3EB51-A6CD-4163-AEEC-A0EFC556D2BC}">
      <dsp:nvSpPr>
        <dsp:cNvPr id="0" name=""/>
        <dsp:cNvSpPr/>
      </dsp:nvSpPr>
      <dsp:spPr>
        <a:xfrm>
          <a:off x="309880" y="3496185"/>
          <a:ext cx="43383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978" tIns="0" rIns="16397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Health inequities and chronic disease</a:t>
          </a:r>
        </a:p>
      </dsp:txBody>
      <dsp:txXfrm>
        <a:off x="337260" y="3523565"/>
        <a:ext cx="428356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BF3DD-24B8-9D40-ABEB-B4A0E772B6F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5C634-AB7C-E047-B961-FC16FF4C0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3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0" t="1830" r="5544" b="44487"/>
          <a:stretch/>
        </p:blipFill>
        <p:spPr>
          <a:xfrm>
            <a:off x="180753" y="180752"/>
            <a:ext cx="11834040" cy="6507128"/>
          </a:xfrm>
          <a:prstGeom prst="rect">
            <a:avLst/>
          </a:prstGeom>
        </p:spPr>
      </p:pic>
      <p:sp>
        <p:nvSpPr>
          <p:cNvPr id="4" name="Snip Single Corner Rectangle 3"/>
          <p:cNvSpPr/>
          <p:nvPr userDrawn="1"/>
        </p:nvSpPr>
        <p:spPr>
          <a:xfrm rot="5400000">
            <a:off x="2844210" y="-2482703"/>
            <a:ext cx="6507126" cy="11834040"/>
          </a:xfrm>
          <a:prstGeom prst="snip1Rect">
            <a:avLst/>
          </a:prstGeom>
          <a:noFill/>
          <a:ln w="381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 userDrawn="1"/>
        </p:nvSpPr>
        <p:spPr>
          <a:xfrm rot="16200000">
            <a:off x="10509220" y="5175219"/>
            <a:ext cx="1697924" cy="168890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 userDrawn="1">
            <p:ph type="title" hasCustomPrompt="1"/>
          </p:nvPr>
        </p:nvSpPr>
        <p:spPr>
          <a:xfrm>
            <a:off x="4752752" y="647390"/>
            <a:ext cx="6648839" cy="1776834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r">
              <a:lnSpc>
                <a:spcPct val="90000"/>
              </a:lnSpc>
              <a:defRPr sz="6000" b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621867" y="3053618"/>
            <a:ext cx="5779724" cy="113909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10622425" y="2653416"/>
            <a:ext cx="779166" cy="137991"/>
          </a:xfrm>
          <a:prstGeom prst="rect">
            <a:avLst/>
          </a:prstGeom>
          <a:solidFill>
            <a:srgbClr val="5E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6347" y="735130"/>
            <a:ext cx="1838942" cy="35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01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nip Single Corner Rectangle 12"/>
          <p:cNvSpPr/>
          <p:nvPr userDrawn="1"/>
        </p:nvSpPr>
        <p:spPr>
          <a:xfrm rot="5400000">
            <a:off x="3054097" y="-2322576"/>
            <a:ext cx="6132575" cy="11484867"/>
          </a:xfrm>
          <a:prstGeom prst="snip1Rect">
            <a:avLst/>
          </a:prstGeom>
          <a:solidFill>
            <a:srgbClr val="6BA4B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1340028" y="5945042"/>
            <a:ext cx="5349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89316"/>
            <a:ext cx="3932237" cy="13680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0365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156200" y="688975"/>
            <a:ext cx="6197600" cy="517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7D015-7124-2F48-B418-FDD25CFB28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66928" y="5947562"/>
            <a:ext cx="1844335" cy="36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00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7" b="17827"/>
          <a:stretch/>
        </p:blipFill>
        <p:spPr>
          <a:xfrm rot="10800000">
            <a:off x="126799" y="0"/>
            <a:ext cx="12001500" cy="6858000"/>
          </a:xfrm>
          <a:prstGeom prst="rect">
            <a:avLst/>
          </a:prstGeom>
        </p:spPr>
      </p:pic>
      <p:sp>
        <p:nvSpPr>
          <p:cNvPr id="7" name="Snip Single Corner Rectangle 6"/>
          <p:cNvSpPr/>
          <p:nvPr userDrawn="1"/>
        </p:nvSpPr>
        <p:spPr>
          <a:xfrm rot="5400000">
            <a:off x="2844207" y="-2493333"/>
            <a:ext cx="6496498" cy="11844670"/>
          </a:xfrm>
          <a:prstGeom prst="snip1Rect">
            <a:avLst/>
          </a:prstGeom>
          <a:noFill/>
          <a:ln w="381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rot="16200000">
            <a:off x="10515321" y="5170688"/>
            <a:ext cx="1697924" cy="168890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2729138" y="2170158"/>
            <a:ext cx="2298800" cy="2368296"/>
            <a:chOff x="2305490" y="477381"/>
            <a:chExt cx="2298800" cy="2368296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491864" y="478217"/>
              <a:ext cx="112426" cy="2367460"/>
            </a:xfrm>
            <a:prstGeom prst="rect">
              <a:avLst/>
            </a:prstGeom>
            <a:solidFill>
              <a:srgbClr val="5E00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305490" y="477381"/>
              <a:ext cx="1953844" cy="2368296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66486" y="5930927"/>
            <a:ext cx="1838942" cy="3590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551891" y="2177127"/>
            <a:ext cx="3968939" cy="235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3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Single Corner Rectangle 7"/>
          <p:cNvSpPr/>
          <p:nvPr userDrawn="1"/>
        </p:nvSpPr>
        <p:spPr>
          <a:xfrm rot="5400000">
            <a:off x="3054097" y="-2322576"/>
            <a:ext cx="6132575" cy="11484867"/>
          </a:xfrm>
          <a:prstGeom prst="snip1Rect">
            <a:avLst/>
          </a:prstGeom>
          <a:solidFill>
            <a:srgbClr val="6BA4B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0028" y="5945042"/>
            <a:ext cx="5349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66928" y="5947562"/>
            <a:ext cx="1844335" cy="36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55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ingle Corner Rectangle 11"/>
          <p:cNvSpPr/>
          <p:nvPr userDrawn="1"/>
        </p:nvSpPr>
        <p:spPr>
          <a:xfrm rot="5400000">
            <a:off x="3054097" y="-2322576"/>
            <a:ext cx="6132575" cy="11484867"/>
          </a:xfrm>
          <a:prstGeom prst="snip1Rect">
            <a:avLst/>
          </a:prstGeom>
          <a:solidFill>
            <a:srgbClr val="6BA4B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6320" y="532741"/>
            <a:ext cx="8951742" cy="3284293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6000" baseline="0"/>
            </a:lvl1pPr>
          </a:lstStyle>
          <a:p>
            <a:r>
              <a:rPr lang="en-US" dirty="0"/>
              <a:t>Click to edit section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10236" y="4356764"/>
            <a:ext cx="7753935" cy="8129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section subtitle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36320" y="4019056"/>
            <a:ext cx="762559" cy="1379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0028" y="5945042"/>
            <a:ext cx="5349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8DD1A6-23F9-A44C-BB54-77B4DA27AB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66928" y="5947562"/>
            <a:ext cx="1844335" cy="36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3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ingle Corner Rectangle 11"/>
          <p:cNvSpPr/>
          <p:nvPr userDrawn="1"/>
        </p:nvSpPr>
        <p:spPr>
          <a:xfrm rot="5400000">
            <a:off x="3054097" y="-2322576"/>
            <a:ext cx="6132575" cy="11484867"/>
          </a:xfrm>
          <a:prstGeom prst="snip1Rect">
            <a:avLst/>
          </a:prstGeom>
          <a:solidFill>
            <a:srgbClr val="6BA4B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6320" y="532741"/>
            <a:ext cx="8951742" cy="3284293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6000" baseline="0"/>
            </a:lvl1pPr>
          </a:lstStyle>
          <a:p>
            <a:r>
              <a:rPr lang="en-US" dirty="0"/>
              <a:t>Click to edit section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10236" y="4356764"/>
            <a:ext cx="7753935" cy="81292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section subtitle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36320" y="4019056"/>
            <a:ext cx="762559" cy="1379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0028" y="5945042"/>
            <a:ext cx="5349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541E8B-4330-6042-AD63-CDF1D623E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66928" y="5947562"/>
            <a:ext cx="1844335" cy="36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91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 userDrawn="1"/>
        </p:nvSpPr>
        <p:spPr>
          <a:xfrm rot="5400000">
            <a:off x="3054097" y="-2322576"/>
            <a:ext cx="6132575" cy="11484867"/>
          </a:xfrm>
          <a:prstGeom prst="snip1Rect">
            <a:avLst/>
          </a:prstGeom>
          <a:solidFill>
            <a:srgbClr val="6BA4B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2653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2653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0028" y="5945042"/>
            <a:ext cx="5349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B48A24-F5B0-A64A-8A4C-F3F01B9F8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66928" y="5947562"/>
            <a:ext cx="1844335" cy="36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20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Single Corner Rectangle 13"/>
          <p:cNvSpPr/>
          <p:nvPr userDrawn="1"/>
        </p:nvSpPr>
        <p:spPr>
          <a:xfrm rot="5400000">
            <a:off x="3054097" y="-2322576"/>
            <a:ext cx="6132575" cy="11484867"/>
          </a:xfrm>
          <a:prstGeom prst="snip1Rect">
            <a:avLst/>
          </a:prstGeom>
          <a:solidFill>
            <a:srgbClr val="6BA4B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1375" y="1690687"/>
            <a:ext cx="5156200" cy="66391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470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90687"/>
            <a:ext cx="5183188" cy="66215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470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0028" y="5945042"/>
            <a:ext cx="5349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04672A-E5A6-1B46-AA24-5E0F991C43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66928" y="5947562"/>
            <a:ext cx="1844335" cy="36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6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 userDrawn="1"/>
        </p:nvSpPr>
        <p:spPr>
          <a:xfrm rot="5400000">
            <a:off x="3054097" y="-2322576"/>
            <a:ext cx="6132575" cy="11484867"/>
          </a:xfrm>
          <a:prstGeom prst="snip1Rect">
            <a:avLst/>
          </a:prstGeom>
          <a:solidFill>
            <a:srgbClr val="6BA4B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0028" y="5945042"/>
            <a:ext cx="5349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5970B7-DFC5-6C46-ADF3-A07E944B3C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66928" y="5947562"/>
            <a:ext cx="1844335" cy="36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51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Single Corner Rectangle 7"/>
          <p:cNvSpPr/>
          <p:nvPr userDrawn="1"/>
        </p:nvSpPr>
        <p:spPr>
          <a:xfrm rot="5400000">
            <a:off x="3054097" y="-2322576"/>
            <a:ext cx="6132575" cy="11484867"/>
          </a:xfrm>
          <a:prstGeom prst="snip1Rect">
            <a:avLst/>
          </a:prstGeom>
          <a:solidFill>
            <a:srgbClr val="6BA4B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0028" y="5945042"/>
            <a:ext cx="5349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C4A55-7C4A-FC48-A018-AA4041CE56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66928" y="5947562"/>
            <a:ext cx="1844335" cy="36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1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 userDrawn="1"/>
        </p:nvSpPr>
        <p:spPr>
          <a:xfrm rot="5400000">
            <a:off x="3054097" y="-2322576"/>
            <a:ext cx="6132575" cy="11484867"/>
          </a:xfrm>
          <a:prstGeom prst="snip1Rect">
            <a:avLst/>
          </a:prstGeom>
          <a:solidFill>
            <a:srgbClr val="6BA4B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89316"/>
            <a:ext cx="3932237" cy="13680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0365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1"/>
          </p:nvPr>
        </p:nvSpPr>
        <p:spPr>
          <a:xfrm>
            <a:off x="5156200" y="688975"/>
            <a:ext cx="6197600" cy="517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0028" y="5945042"/>
            <a:ext cx="5349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F3A955-6348-914A-BBD9-B7EA94BAB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66928" y="5947562"/>
            <a:ext cx="1844335" cy="36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32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1972" y="682283"/>
            <a:ext cx="10488056" cy="10084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1972" y="1825625"/>
            <a:ext cx="10488056" cy="39210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24456" y="6004388"/>
            <a:ext cx="91557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3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7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1" r:id="rId10"/>
    <p:sldLayoutId id="21474836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E000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F26B43"/>
          </p15:clr>
        </p15:guide>
        <p15:guide id="2" pos="5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222" y="514387"/>
            <a:ext cx="8059874" cy="17768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Enduring Effects of Structural Racism on Older Adults: Alzheimer’s Disease and Post-Menopausal Reproductive Health</a:t>
            </a:r>
            <a:endParaRPr lang="en-US" sz="28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26767" y="2973702"/>
            <a:ext cx="7025534" cy="255408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Kyler J. Sherman-Wilkins, PhD</a:t>
            </a:r>
          </a:p>
          <a:p>
            <a:r>
              <a:rPr lang="en-US" sz="2400" b="1" dirty="0"/>
              <a:t>Associate Professor of Sociology</a:t>
            </a:r>
          </a:p>
          <a:p>
            <a:r>
              <a:rPr lang="en-US" sz="2400" b="1" dirty="0"/>
              <a:t>Faculty Affiliate, Gerontology Program</a:t>
            </a:r>
          </a:p>
          <a:p>
            <a:r>
              <a:rPr lang="en-US" sz="2400" b="1" dirty="0"/>
              <a:t>Missouri State University</a:t>
            </a:r>
          </a:p>
          <a:p>
            <a:r>
              <a:rPr lang="en-US" sz="2400" b="1" dirty="0"/>
              <a:t>February 8</a:t>
            </a:r>
            <a:r>
              <a:rPr lang="en-US" sz="2400" b="1" baseline="30000" dirty="0"/>
              <a:t>th</a:t>
            </a:r>
            <a:r>
              <a:rPr lang="en-US" sz="2400" b="1" dirty="0"/>
              <a:t> 2024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5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741B790-D706-1D8E-C1A1-C586BC1A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72" y="682283"/>
            <a:ext cx="10488056" cy="1008405"/>
          </a:xfrm>
        </p:spPr>
        <p:txBody>
          <a:bodyPr/>
          <a:lstStyle/>
          <a:p>
            <a:r>
              <a:rPr lang="en-US" dirty="0"/>
              <a:t>The Enduring Legacy of Enslavement </a:t>
            </a:r>
          </a:p>
        </p:txBody>
      </p:sp>
      <p:pic>
        <p:nvPicPr>
          <p:cNvPr id="6" name="Content Placeholder 5" descr="A group of statues of people&#10;&#10;Description automatically generated">
            <a:extLst>
              <a:ext uri="{FF2B5EF4-FFF2-40B4-BE49-F238E27FC236}">
                <a16:creationId xmlns:a16="http://schemas.microsoft.com/office/drawing/2014/main" id="{08F39434-0B66-207B-B715-C0808A534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547" r="-1" b="13989"/>
          <a:stretch/>
        </p:blipFill>
        <p:spPr>
          <a:xfrm>
            <a:off x="851972" y="1825625"/>
            <a:ext cx="10488056" cy="3921027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434F7-7482-C589-1382-7FC0E8664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028" y="5945042"/>
            <a:ext cx="5349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CFE8AC6-424E-904F-AE4A-648F5E9D72F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3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EFF5-15BE-BC4D-8A4A-681B436E8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Structural Racism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8D461-A3BA-E560-48E6-C4ECA0069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972" y="2385965"/>
            <a:ext cx="10488056" cy="3921027"/>
          </a:xfrm>
        </p:spPr>
        <p:txBody>
          <a:bodyPr/>
          <a:lstStyle/>
          <a:p>
            <a:r>
              <a:rPr lang="en-US" b="0" i="0" dirty="0">
                <a:solidFill>
                  <a:srgbClr val="2A2A2A"/>
                </a:solidFill>
                <a:effectLst/>
                <a:latin typeface="Merriweather" panose="020F0502020204030204" pitchFamily="2" charset="0"/>
              </a:rPr>
              <a:t>The term </a:t>
            </a:r>
            <a:r>
              <a:rPr lang="en-US" b="0" i="1" dirty="0">
                <a:solidFill>
                  <a:srgbClr val="2A2A2A"/>
                </a:solidFill>
                <a:effectLst/>
                <a:latin typeface="Merriweather" panose="020F0502020204030204" pitchFamily="2" charset="0"/>
              </a:rPr>
              <a:t>structural racism</a:t>
            </a:r>
            <a:r>
              <a:rPr lang="en-US" b="0" i="0" dirty="0">
                <a:solidFill>
                  <a:srgbClr val="2A2A2A"/>
                </a:solidFill>
                <a:effectLst/>
                <a:latin typeface="Merriweather" panose="020F0502020204030204" pitchFamily="2" charset="0"/>
              </a:rPr>
              <a:t> emphasizes the most influential socioecological levels at which racism may affect racial and ethnic inequities. Structural mechanisms do not require the actions or intent of individuals (Bonilla-Silva 1997)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73E13-BD11-DA71-2F25-40B33015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33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F204B3F-3F55-F628-A8F6-1BB6BD03F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72" y="682283"/>
            <a:ext cx="10488056" cy="1008405"/>
          </a:xfrm>
        </p:spPr>
        <p:txBody>
          <a:bodyPr>
            <a:normAutofit fontScale="90000"/>
          </a:bodyPr>
          <a:lstStyle/>
          <a:p>
            <a:r>
              <a:rPr lang="en-US" dirty="0"/>
              <a:t>Toward an Intersectional Life Course Perspective</a:t>
            </a:r>
          </a:p>
        </p:txBody>
      </p:sp>
      <p:pic>
        <p:nvPicPr>
          <p:cNvPr id="6" name="Content Placeholder 5" descr="Silhouettes of people with canes and walking sticks&#10;&#10;Description automatically generated">
            <a:extLst>
              <a:ext uri="{FF2B5EF4-FFF2-40B4-BE49-F238E27FC236}">
                <a16:creationId xmlns:a16="http://schemas.microsoft.com/office/drawing/2014/main" id="{35192729-C1AB-F00C-504E-A505D63D3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972" y="2475131"/>
            <a:ext cx="10488056" cy="2622014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9AF6B-3293-707D-1783-8BEC0CAF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028" y="5945042"/>
            <a:ext cx="5349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CFE8AC6-424E-904F-AE4A-648F5E9D72F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3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F1AB8-D382-E306-F9B6-FAB9BFE8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9316"/>
            <a:ext cx="3932237" cy="1368083"/>
          </a:xfrm>
        </p:spPr>
        <p:txBody>
          <a:bodyPr anchor="b">
            <a:normAutofit/>
          </a:bodyPr>
          <a:lstStyle/>
          <a:p>
            <a:r>
              <a:rPr lang="en-US" dirty="0"/>
              <a:t>Black Older Adults and Aging Well: Enduring Barriers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5BDA21-3273-7017-8A85-2821445C3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036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40A08-C640-9E19-D803-23EEC20EE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028" y="5945042"/>
            <a:ext cx="5349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CFE8AC6-424E-904F-AE4A-648F5E9D72F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F716BB7-BDEA-B566-788B-E68224D42181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95447395"/>
              </p:ext>
            </p:extLst>
          </p:nvPr>
        </p:nvGraphicFramePr>
        <p:xfrm>
          <a:off x="5156200" y="688975"/>
          <a:ext cx="6197600" cy="517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person and person lying in a hospital bed&#10;&#10;Description automatically generated">
            <a:extLst>
              <a:ext uri="{FF2B5EF4-FFF2-40B4-BE49-F238E27FC236}">
                <a16:creationId xmlns:a16="http://schemas.microsoft.com/office/drawing/2014/main" id="{2E5329CA-1736-73FB-8FAE-A5F20E64BC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727" y="2057400"/>
            <a:ext cx="4122298" cy="274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8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C4D7239-BE5B-1CFA-8F97-5527BF016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72" y="682283"/>
            <a:ext cx="10488056" cy="1008405"/>
          </a:xfrm>
        </p:spPr>
        <p:txBody>
          <a:bodyPr/>
          <a:lstStyle/>
          <a:p>
            <a:r>
              <a:rPr lang="en-US" dirty="0"/>
              <a:t>Cognitive Impairment and ADRDs</a:t>
            </a:r>
          </a:p>
        </p:txBody>
      </p:sp>
      <p:pic>
        <p:nvPicPr>
          <p:cNvPr id="6" name="Content Placeholder 5" descr="A close-up of a couple of gears&#10;&#10;Description automatically generated">
            <a:extLst>
              <a:ext uri="{FF2B5EF4-FFF2-40B4-BE49-F238E27FC236}">
                <a16:creationId xmlns:a16="http://schemas.microsoft.com/office/drawing/2014/main" id="{F265FEA2-BCD8-ABAA-7C09-E8D5148BF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548" r="-1" b="-1"/>
          <a:stretch/>
        </p:blipFill>
        <p:spPr>
          <a:xfrm>
            <a:off x="851972" y="1825625"/>
            <a:ext cx="10488056" cy="3921027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209D2-E9DF-B794-5C2B-D3EBC39A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028" y="5945042"/>
            <a:ext cx="5349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CFE8AC6-424E-904F-AE4A-648F5E9D72F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1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3A9B3-8DB2-FF53-CE08-41BB9096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72" y="682283"/>
            <a:ext cx="10488056" cy="100840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Women’s Reproductive Health Post Menopause</a:t>
            </a:r>
          </a:p>
        </p:txBody>
      </p:sp>
      <p:pic>
        <p:nvPicPr>
          <p:cNvPr id="6" name="Content Placeholder 5" descr="A person holding uterus&#10;&#10;Description automatically generated">
            <a:extLst>
              <a:ext uri="{FF2B5EF4-FFF2-40B4-BE49-F238E27FC236}">
                <a16:creationId xmlns:a16="http://schemas.microsoft.com/office/drawing/2014/main" id="{E79BFF19-13FB-7D90-87B7-7681FC764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2694" y="1825625"/>
            <a:ext cx="7763069" cy="3921027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C2EEF-1C33-18D7-8E28-78493C58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028" y="5945042"/>
            <a:ext cx="5349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CFE8AC6-424E-904F-AE4A-648F5E9D72F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27640"/>
      </p:ext>
    </p:extLst>
  </p:cSld>
  <p:clrMapOvr>
    <a:masterClrMapping/>
  </p:clrMapOvr>
</p:sld>
</file>

<file path=ppt/theme/theme1.xml><?xml version="1.0" encoding="utf-8"?>
<a:theme xmlns:a="http://schemas.openxmlformats.org/drawingml/2006/main" name="Carrington">
  <a:themeElements>
    <a:clrScheme name="Carrington">
      <a:dk1>
        <a:srgbClr val="000000"/>
      </a:dk1>
      <a:lt1>
        <a:srgbClr val="FFFFFF"/>
      </a:lt1>
      <a:dk2>
        <a:srgbClr val="5E0009"/>
      </a:dk2>
      <a:lt2>
        <a:srgbClr val="BFCED6"/>
      </a:lt2>
      <a:accent1>
        <a:srgbClr val="EB002B"/>
      </a:accent1>
      <a:accent2>
        <a:srgbClr val="0093B2"/>
      </a:accent2>
      <a:accent3>
        <a:srgbClr val="CFB500"/>
      </a:accent3>
      <a:accent4>
        <a:srgbClr val="AF1685"/>
      </a:accent4>
      <a:accent5>
        <a:srgbClr val="E35205"/>
      </a:accent5>
      <a:accent6>
        <a:srgbClr val="A4D65E"/>
      </a:accent6>
      <a:hlink>
        <a:srgbClr val="5E0009"/>
      </a:hlink>
      <a:folHlink>
        <a:srgbClr val="5E0009"/>
      </a:folHlink>
    </a:clrScheme>
    <a:fontScheme name="Carringto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arringto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issouri State Maroon">
      <a:srgbClr val="5E0009"/>
    </a:custClr>
    <a:custClr name="Brick City">
      <a:srgbClr val="EB002B"/>
    </a:custClr>
    <a:custClr name="Boomer Sky">
      <a:srgbClr val="0093B2"/>
    </a:custClr>
    <a:custClr name="Pride Band Brass">
      <a:srgbClr val="CFB500"/>
    </a:custClr>
    <a:custClr name="Midnight Oil">
      <a:srgbClr val="425563"/>
    </a:custClr>
    <a:custClr name="Hammons Fountain">
      <a:srgbClr val="6BA4B8"/>
    </a:custClr>
    <a:custClr name="Carrington">
      <a:srgbClr val="BFCED6"/>
    </a:custClr>
    <a:custClr name="Bear Hug">
      <a:srgbClr val="AF1685"/>
    </a:custClr>
    <a:custClr name="Tent Theatre">
      <a:srgbClr val="E35205"/>
    </a:custClr>
    <a:custClr name="May Day">
      <a:srgbClr val="A4D65E"/>
    </a:custClr>
  </a:custClrLst>
  <a:extLst>
    <a:ext uri="{05A4C25C-085E-4340-85A3-A5531E510DB2}">
      <thm15:themeFamily xmlns:thm15="http://schemas.microsoft.com/office/thememl/2012/main" name="Presentation22" id="{5986407F-B647-2140-8D06-8C95369505FB}" vid="{F0300A89-4066-FF45-ACC0-956315E453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E6470E75ECF449E7C3E5159FA8C15" ma:contentTypeVersion="14" ma:contentTypeDescription="Create a new document." ma:contentTypeScope="" ma:versionID="610680d3667623d0ea9b917757429e97">
  <xsd:schema xmlns:xsd="http://www.w3.org/2001/XMLSchema" xmlns:xs="http://www.w3.org/2001/XMLSchema" xmlns:p="http://schemas.microsoft.com/office/2006/metadata/properties" xmlns:ns2="6518288b-24b7-4fe8-b443-b3bd60b08e6f" xmlns:ns3="e781b28d-45dd-4531-809a-63f3b585fd48" targetNamespace="http://schemas.microsoft.com/office/2006/metadata/properties" ma:root="true" ma:fieldsID="0c09f6457eac07d02ea02801dfb3d6ea" ns2:_="" ns3:_="">
    <xsd:import namespace="6518288b-24b7-4fe8-b443-b3bd60b08e6f"/>
    <xsd:import namespace="e781b28d-45dd-4531-809a-63f3b585fd4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Photo_x0020_credit" minOccurs="0"/>
                <xsd:element ref="ns3:Dant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8288b-24b7-4fe8-b443-b3bd60b08e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tes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1b28d-45dd-4531-809a-63f3b585fd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Photo_x0020_credit" ma:index="18" nillable="true" ma:displayName="Photo credit" ma:description="Photo courtesy Dean Curtis/Curtis Photography LLC" ma:format="Dropdown" ma:internalName="Photo_x0020_credit">
      <xsd:simpleType>
        <xsd:restriction base="dms:Text">
          <xsd:maxLength value="255"/>
        </xsd:restriction>
      </xsd:simpleType>
    </xsd:element>
    <xsd:element name="Dante" ma:index="19" nillable="true" ma:displayName="Dante" ma:description="Dante is a doge who plays in the snow in BearWear." ma:format="Dropdown" ma:list="UserInfo" ma:SharePointGroup="0" ma:internalName="Dant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nte xmlns="e781b28d-45dd-4531-809a-63f3b585fd48">
      <UserInfo>
        <DisplayName/>
        <AccountId xsi:nil="true"/>
        <AccountType/>
      </UserInfo>
    </Dante>
    <Photo_x0020_credit xmlns="e781b28d-45dd-4531-809a-63f3b585fd48" xsi:nil="true"/>
  </documentManagement>
</p:properties>
</file>

<file path=customXml/itemProps1.xml><?xml version="1.0" encoding="utf-8"?>
<ds:datastoreItem xmlns:ds="http://schemas.openxmlformats.org/officeDocument/2006/customXml" ds:itemID="{AF4706F5-814B-4DC7-8E86-C4ABA9F580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18288b-24b7-4fe8-b443-b3bd60b08e6f"/>
    <ds:schemaRef ds:uri="e781b28d-45dd-4531-809a-63f3b585fd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D33E47-25D7-465D-B44C-E9B14E6FFB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DEFC0C-DA8B-4980-929E-3C5FFFECFD3C}">
  <ds:schemaRefs>
    <ds:schemaRef ds:uri="http://schemas.microsoft.com/office/2006/metadata/properties"/>
    <ds:schemaRef ds:uri="http://schemas.microsoft.com/office/infopath/2007/PartnerControls"/>
    <ds:schemaRef ds:uri="e781b28d-45dd-4531-809a-63f3b585fd4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carrington-light-widescreen</Template>
  <TotalTime>687</TotalTime>
  <Words>143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Georgia</vt:lpstr>
      <vt:lpstr>Merriweather</vt:lpstr>
      <vt:lpstr>Carrington</vt:lpstr>
      <vt:lpstr>Enduring Effects of Structural Racism on Older Adults: Alzheimer’s Disease and Post-Menopausal Reproductive Health</vt:lpstr>
      <vt:lpstr>The Enduring Legacy of Enslavement </vt:lpstr>
      <vt:lpstr>Structural Racism</vt:lpstr>
      <vt:lpstr>Toward an Intersectional Life Course Perspective</vt:lpstr>
      <vt:lpstr>Black Older Adults and Aging Well: Enduring Barriers</vt:lpstr>
      <vt:lpstr>Cognitive Impairment and ADRDs</vt:lpstr>
      <vt:lpstr>Women’s Reproductive Health Post Menopause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Education the Great Equalizer?  Examining Racial/Ethnic Disparities in Returns of Education on Adult Health</dc:title>
  <dc:creator>Kyler Sherman-Wilkins</dc:creator>
  <cp:lastModifiedBy>Sherman-Wilkins, Kyler J</cp:lastModifiedBy>
  <cp:revision>13</cp:revision>
  <dcterms:created xsi:type="dcterms:W3CDTF">2022-03-06T20:45:54Z</dcterms:created>
  <dcterms:modified xsi:type="dcterms:W3CDTF">2024-02-08T15:19:52Z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0x0101009AFE6470E75ECF449E7C3E5159FA8C15</vt:lpwstr>
  </property>
</Properties>
</file>